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83" r:id="rId10"/>
    <p:sldId id="266" r:id="rId11"/>
    <p:sldId id="267" r:id="rId12"/>
    <p:sldId id="268" r:id="rId13"/>
    <p:sldId id="280" r:id="rId14"/>
    <p:sldId id="281" r:id="rId15"/>
    <p:sldId id="282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272" r:id="rId31"/>
    <p:sldId id="270" r:id="rId32"/>
    <p:sldId id="269" r:id="rId33"/>
    <p:sldId id="271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4" r:id="rId42"/>
    <p:sldId id="285" r:id="rId43"/>
    <p:sldId id="286" r:id="rId44"/>
    <p:sldId id="287" r:id="rId45"/>
    <p:sldId id="288" r:id="rId46"/>
    <p:sldId id="290" r:id="rId47"/>
    <p:sldId id="289" r:id="rId48"/>
    <p:sldId id="291" r:id="rId49"/>
    <p:sldId id="308" r:id="rId50"/>
    <p:sldId id="319" r:id="rId51"/>
    <p:sldId id="313" r:id="rId52"/>
    <p:sldId id="314" r:id="rId53"/>
    <p:sldId id="315" r:id="rId54"/>
    <p:sldId id="316" r:id="rId55"/>
    <p:sldId id="309" r:id="rId56"/>
    <p:sldId id="311" r:id="rId57"/>
    <p:sldId id="306" r:id="rId58"/>
    <p:sldId id="307" r:id="rId59"/>
    <p:sldId id="317" r:id="rId60"/>
    <p:sldId id="318" r:id="rId6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70" d="100"/>
          <a:sy n="70" d="100"/>
        </p:scale>
        <p:origin x="33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2ED98-4A8A-4E74-961B-D5674378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1448D-E946-4D00-A4C7-3CB42D11C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45903-5B6C-4C46-A4F6-292ECAFF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13326-1390-4FC8-A95D-0289ECAE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22D245-B87A-44D3-B57C-D25F9636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21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1F4DA-3AE1-4B82-90A4-3FC1D09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21AB92A-84D7-4440-A0F7-EF10C6FEC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35B1C2-974A-436A-9D34-2E9401AA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A30C9-2E20-46D1-9231-1B6B9972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782074-2390-44BE-97FA-254DB833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56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EE2CCD-B19E-42C1-B280-139E4E285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FEF692-FFEE-445D-A22C-794A05BA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4BDF5-9EC0-46C4-A1E2-8259CDE7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AFD28-784B-4443-900B-51D167A0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744E61-AB60-4FCD-A820-57FFBB0E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16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B7B29-1056-43DE-833D-0AF80B8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CE7DAA-61A0-4ACA-82D6-A9ECF9AB4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E15D3-7A01-4B41-ADEA-919F34A2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12BC6C-3489-4724-B121-E034D8B3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827AD3-73D2-4731-8B9E-152BDE63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74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56DE-3536-4324-AFF7-4DD51812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D2C24-5B3E-4F28-B8B2-A990B433E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0B018-89CF-41CF-8A87-B87A6964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36BBF5-5D11-45E3-8077-00A5EA37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76D63-EE10-48DC-995E-FBB11FF9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8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35E7-EBB2-443E-A996-23439AAE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1953A-26FC-4F3C-9A2E-CE43E18A1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3F917-9986-4D21-A61D-23432E121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83CA2-1AF6-47BF-8450-EC2BEAE3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82254B-A2F2-44A9-B17C-7B6D0CCA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1E22B2-E826-4244-AD9B-C9983EA9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1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81302-25AA-4BB2-96FA-2ADFD777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7E1D25-AD56-41EA-8DFB-548DBC4A4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BBE7A5-B7AF-48B2-9A64-64AB175E4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CD77E1-53C4-49C4-8B71-428F3E12A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EE9F4C-5771-4A42-B79F-D0D352AE0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0B8023-3151-480E-8090-F270967C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3E7075-E212-4FFC-BBD9-43C890A5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80FC3F-30AA-4F76-86B9-01A1F51A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E928B-64FE-4EEA-928A-01DBB103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E0DE4D-FEAF-482D-8920-1844473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203F2B-FCD7-43EA-9104-5831B9A7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7EDF5-1E00-4DE2-93EC-CD4B614D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24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5AB3EF-CCD7-4B00-A6CB-21DFEEAA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468F28F-91A5-4A89-A8A0-2326DF53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2009EE-8AA4-4563-8F96-26E3716D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3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53A5F-AC84-441A-ABF6-96F7C1D8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98A4B8-2998-41D8-884E-608F6B2F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F49A65-7B83-4403-A166-D50B99A12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7610C3-49D9-4D01-970A-77785527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FD8219-12E8-4744-847B-2E54C2E2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F77566-A272-4BA2-B5AA-EC79F414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99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FF49D-E4DD-460A-B5FB-AA0BC3B9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9F3570-AB38-4BEB-8048-2396D111B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735EB6-4A5C-453B-A955-DB5CDB519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34B7B7-3AF4-46F8-A679-49AC591B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214427-425D-4DF1-A9D6-235C1396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3E229D-15DB-4299-B035-94610A0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38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5901BD-69CA-4A2C-9796-B0AF053E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2AA7E7-DBEE-4859-B6DC-8BDB65C05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003FAF-5B3F-4662-AFC3-96E667D52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EE41-1608-404A-87A2-49990A86B023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016E8-EC7A-4B13-899D-2B1DD21EF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053729-60C9-4A92-AC69-91C8C4D9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48E17-10BA-4B28-8030-6139AFCDD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45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0D2EE-D97B-4C91-A28C-5BAE0A2E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Estrutura básica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E2522D-8D12-4CF5-8606-F7A1C213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diretivas para 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pré</a:t>
            </a:r>
            <a:r>
              <a:rPr lang="pt-BR" b="0" i="0" dirty="0">
                <a:effectLst/>
                <a:latin typeface="Arial" panose="020B0604020202020204" pitchFamily="34" charset="0"/>
              </a:rPr>
              <a:t>-processador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declaração de variáveis globais</a:t>
            </a:r>
          </a:p>
          <a:p>
            <a:r>
              <a:rPr lang="pt-BR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main</a:t>
            </a:r>
            <a:r>
              <a:rPr lang="pt-BR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() 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declaração de variáveis locais da função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maincomandos</a:t>
            </a:r>
            <a:r>
              <a:rPr lang="pt-BR" b="0" i="0" dirty="0">
                <a:effectLst/>
                <a:latin typeface="Arial" panose="020B0604020202020204" pitchFamily="34" charset="0"/>
              </a:rPr>
              <a:t> da função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main</a:t>
            </a: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671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2A4A29-4C33-4330-92A4-F1C532621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589" y="1257300"/>
            <a:ext cx="9157985" cy="5088572"/>
          </a:xfrm>
        </p:spPr>
      </p:pic>
    </p:spTree>
    <p:extLst>
      <p:ext uri="{BB962C8B-B14F-4D97-AF65-F5344CB8AC3E}">
        <p14:creationId xmlns:p14="http://schemas.microsoft.com/office/powerpoint/2010/main" val="35184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32069CF-19A5-4C23-AD7D-625C3D2B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847"/>
            <a:ext cx="7085398" cy="51937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8F6382B-B085-4115-8A8C-6ECAECF2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62" y="2009774"/>
            <a:ext cx="6811231" cy="39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7FE32-5F54-4FC4-AD0F-E519FC75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15202"/>
            <a:ext cx="6422849" cy="1676603"/>
          </a:xfrm>
        </p:spPr>
        <p:txBody>
          <a:bodyPr>
            <a:normAutofit/>
          </a:bodyPr>
          <a:lstStyle/>
          <a:p>
            <a:r>
              <a:rPr lang="pt-BR" sz="2800" b="0" i="0" dirty="0">
                <a:effectLst/>
                <a:latin typeface="Arial" panose="020B0604020202020204" pitchFamily="34" charset="0"/>
              </a:rPr>
              <a:t>EXEMPLO 2 </a:t>
            </a:r>
            <a:br>
              <a:rPr lang="pt-BR" sz="2800" b="0" i="0" dirty="0">
                <a:effectLst/>
                <a:latin typeface="Arial" panose="020B0604020202020204" pitchFamily="34" charset="0"/>
              </a:rPr>
            </a:br>
            <a:r>
              <a:rPr lang="pt-BR" sz="2800" b="0" i="0" dirty="0">
                <a:effectLst/>
                <a:latin typeface="Arial" panose="020B0604020202020204" pitchFamily="34" charset="0"/>
              </a:rPr>
              <a:t>Desenvolva o programa para converter um velocidade em m/s em km/h.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2C3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0B94832-3794-42FB-801D-CF771BE3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" b="18020"/>
          <a:stretch/>
        </p:blipFill>
        <p:spPr>
          <a:xfrm>
            <a:off x="627561" y="853503"/>
            <a:ext cx="3337560" cy="5259324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A883D-888C-4DA2-A11A-4E1BD13A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28" y="1406704"/>
            <a:ext cx="6422848" cy="543609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Analise </a:t>
            </a:r>
          </a:p>
          <a:p>
            <a:pPr marL="0" indent="0">
              <a:buNone/>
            </a:pPr>
            <a:r>
              <a:rPr lang="en-US" sz="2000" dirty="0" err="1"/>
              <a:t>Resolução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1 Metro por Segundo (m/s) =  3,6 km/h </a:t>
            </a:r>
          </a:p>
          <a:p>
            <a:pPr marL="0" indent="0">
              <a:buNone/>
            </a:pPr>
            <a:r>
              <a:rPr lang="en-US" sz="2000" dirty="0"/>
              <a:t>S = 1M/s*3,6</a:t>
            </a:r>
          </a:p>
          <a:p>
            <a:pPr marL="0" indent="0">
              <a:buNone/>
            </a:pPr>
            <a:r>
              <a:rPr lang="en-US" sz="2000" dirty="0"/>
              <a:t>S= 3,6km/h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highlight>
                <a:srgbClr val="00FF00"/>
              </a:highlight>
            </a:endParaRPr>
          </a:p>
          <a:p>
            <a:r>
              <a:rPr lang="en-US" sz="2000" dirty="0" err="1">
                <a:highlight>
                  <a:srgbClr val="00FF00"/>
                </a:highlight>
              </a:rPr>
              <a:t>Algoritmo</a:t>
            </a:r>
            <a:endParaRPr lang="en-US" sz="20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2000" dirty="0" err="1"/>
              <a:t>Sequecia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1-entre com o valor </a:t>
            </a:r>
            <a:r>
              <a:rPr lang="en-US" sz="2000" dirty="0" err="1"/>
              <a:t>em</a:t>
            </a:r>
            <a:r>
              <a:rPr lang="en-US" sz="2000" dirty="0"/>
              <a:t> metros por Segundo (m/S)</a:t>
            </a:r>
          </a:p>
          <a:p>
            <a:pPr marL="0" indent="0">
              <a:buNone/>
            </a:pPr>
            <a:r>
              <a:rPr lang="en-US" sz="2000" dirty="0"/>
              <a:t>2- </a:t>
            </a:r>
            <a:r>
              <a:rPr lang="en-US" sz="2000" dirty="0" err="1"/>
              <a:t>multiplicar</a:t>
            </a:r>
            <a:r>
              <a:rPr lang="en-US" sz="2000" dirty="0"/>
              <a:t> o valor </a:t>
            </a:r>
            <a:r>
              <a:rPr lang="en-US" sz="2000" dirty="0" err="1"/>
              <a:t>em</a:t>
            </a:r>
            <a:r>
              <a:rPr lang="en-US" sz="2000" dirty="0"/>
              <a:t> metros por Segundo por 3.6 .</a:t>
            </a:r>
          </a:p>
          <a:p>
            <a:pPr marL="0" indent="0">
              <a:buNone/>
            </a:pPr>
            <a:r>
              <a:rPr lang="en-US" sz="2000" dirty="0" err="1"/>
              <a:t>Aguardar</a:t>
            </a:r>
            <a:r>
              <a:rPr lang="en-US" sz="2000" dirty="0"/>
              <a:t> o valor </a:t>
            </a:r>
            <a:r>
              <a:rPr lang="en-US" sz="2000" dirty="0" err="1"/>
              <a:t>em</a:t>
            </a:r>
            <a:r>
              <a:rPr lang="en-US" sz="2000" dirty="0"/>
              <a:t> km/h.</a:t>
            </a:r>
          </a:p>
          <a:p>
            <a:pPr marL="0" indent="0">
              <a:buNone/>
            </a:pPr>
            <a:r>
              <a:rPr lang="en-US" sz="2000" dirty="0"/>
              <a:t>(</a:t>
            </a:r>
            <a:r>
              <a:rPr lang="en-US" sz="2000" dirty="0" err="1"/>
              <a:t>Quiometro_por_hora</a:t>
            </a:r>
            <a:r>
              <a:rPr lang="en-US" sz="2000" dirty="0"/>
              <a:t>=</a:t>
            </a:r>
            <a:r>
              <a:rPr lang="en-US" sz="2000" dirty="0" err="1"/>
              <a:t>metros_por_segudo</a:t>
            </a:r>
            <a:r>
              <a:rPr lang="en-US" sz="2000" dirty="0"/>
              <a:t>*3.6).</a:t>
            </a:r>
          </a:p>
          <a:p>
            <a:pPr marL="0" indent="0">
              <a:buNone/>
            </a:pPr>
            <a:r>
              <a:rPr lang="en-US" sz="2000" dirty="0"/>
              <a:t>3-mostrar o valor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quilomto</a:t>
            </a:r>
            <a:r>
              <a:rPr lang="en-US" sz="2000" dirty="0"/>
              <a:t> por hora (km/h)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6BBD9A-E843-4F2F-ADEE-09F2533B75B3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>
            <a:off x="5119928" y="4124751"/>
            <a:ext cx="642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B605CEE7-2BEC-4728-B2BA-33041B780875}"/>
              </a:ext>
            </a:extLst>
          </p:cNvPr>
          <p:cNvSpPr/>
          <p:nvPr/>
        </p:nvSpPr>
        <p:spPr>
          <a:xfrm>
            <a:off x="7315201" y="3573787"/>
            <a:ext cx="1651246" cy="861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7C781B8-7BAA-4EA8-B24E-CD2F944CADA7}"/>
              </a:ext>
            </a:extLst>
          </p:cNvPr>
          <p:cNvSpPr txBox="1"/>
          <p:nvPr/>
        </p:nvSpPr>
        <p:spPr>
          <a:xfrm>
            <a:off x="7412855" y="3237748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Entrada/ saída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386FD79-652A-4B58-8BBD-B95D383C08FB}"/>
              </a:ext>
            </a:extLst>
          </p:cNvPr>
          <p:cNvCxnSpPr/>
          <p:nvPr/>
        </p:nvCxnSpPr>
        <p:spPr>
          <a:xfrm>
            <a:off x="6107838" y="3973900"/>
            <a:ext cx="1207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FD6E9AB-6630-4F30-8A87-39584950DE6B}"/>
              </a:ext>
            </a:extLst>
          </p:cNvPr>
          <p:cNvCxnSpPr>
            <a:stCxn id="7" idx="3"/>
          </p:cNvCxnSpPr>
          <p:nvPr/>
        </p:nvCxnSpPr>
        <p:spPr>
          <a:xfrm flipV="1">
            <a:off x="8966447" y="3994818"/>
            <a:ext cx="1127464" cy="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E67D83A-ECBA-49D4-A022-4B9BFA594092}"/>
              </a:ext>
            </a:extLst>
          </p:cNvPr>
          <p:cNvSpPr txBox="1"/>
          <p:nvPr/>
        </p:nvSpPr>
        <p:spPr>
          <a:xfrm>
            <a:off x="6349650" y="3607080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M/s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2B4BF3-1CBF-4448-AF17-6E4BD778A477}"/>
              </a:ext>
            </a:extLst>
          </p:cNvPr>
          <p:cNvSpPr txBox="1"/>
          <p:nvPr/>
        </p:nvSpPr>
        <p:spPr>
          <a:xfrm>
            <a:off x="9135123" y="3607080"/>
            <a:ext cx="7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Km/h</a:t>
            </a:r>
          </a:p>
        </p:txBody>
      </p:sp>
    </p:spTree>
    <p:extLst>
      <p:ext uri="{BB962C8B-B14F-4D97-AF65-F5344CB8AC3E}">
        <p14:creationId xmlns:p14="http://schemas.microsoft.com/office/powerpoint/2010/main" val="269829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90AD-938E-422C-839E-216D3B9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-247434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63ACB2C-2648-472B-9E9D-9F8388C67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83" y="1409700"/>
            <a:ext cx="11711634" cy="4286249"/>
          </a:xfrm>
        </p:spPr>
      </p:pic>
    </p:spTree>
    <p:extLst>
      <p:ext uri="{BB962C8B-B14F-4D97-AF65-F5344CB8AC3E}">
        <p14:creationId xmlns:p14="http://schemas.microsoft.com/office/powerpoint/2010/main" val="410979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A469-BEA3-479D-AC0C-FC01FA66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" y="-329867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3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5B6E4D-9E43-4813-8C8C-B735E850B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415" y="-1"/>
            <a:ext cx="6973040" cy="6791417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Desenvolva um programa para calcular e mostrar a área de um quadrado.</a:t>
            </a:r>
          </a:p>
          <a:p>
            <a:r>
              <a:rPr lang="pt-BR" sz="1900" dirty="0">
                <a:highlight>
                  <a:srgbClr val="00FF00"/>
                </a:highlight>
                <a:latin typeface="Arial" panose="020B0604020202020204" pitchFamily="34" charset="0"/>
              </a:rPr>
              <a:t>Analise </a:t>
            </a:r>
          </a:p>
          <a:p>
            <a:pPr marL="0" indent="0">
              <a:buNone/>
            </a:pPr>
            <a:r>
              <a:rPr lang="pt-BR" sz="1900" dirty="0">
                <a:latin typeface="Arial" panose="020B0604020202020204" pitchFamily="34" charset="0"/>
              </a:rPr>
              <a:t>Resolução </a:t>
            </a:r>
          </a:p>
          <a:p>
            <a:pPr marL="0" indent="0">
              <a:buNone/>
            </a:pPr>
            <a:r>
              <a:rPr lang="pt-BR" sz="1900" dirty="0">
                <a:latin typeface="Arial" panose="020B0604020202020204" pitchFamily="34" charset="0"/>
              </a:rPr>
              <a:t>Area de um quadrado = aresta * aresta </a:t>
            </a:r>
          </a:p>
          <a:p>
            <a:pPr marL="0" indent="0">
              <a:buNone/>
            </a:pPr>
            <a:r>
              <a:rPr lang="pt-BR" sz="1900" dirty="0">
                <a:latin typeface="Arial" panose="020B0604020202020204" pitchFamily="34" charset="0"/>
              </a:rPr>
              <a:t>S=  Comprimento da Aresta* Comprimento da aresta</a:t>
            </a:r>
          </a:p>
          <a:p>
            <a:pPr marL="0" indent="0">
              <a:buNone/>
            </a:pPr>
            <a:endParaRPr lang="pt-BR" sz="19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19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900" dirty="0"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1800" dirty="0" err="1">
                <a:highlight>
                  <a:srgbClr val="00FF00"/>
                </a:highlight>
              </a:rPr>
              <a:t>Algoritmo</a:t>
            </a:r>
            <a:endParaRPr lang="en-US" sz="18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1800" dirty="0"/>
              <a:t>1-entrar com o </a:t>
            </a:r>
            <a:r>
              <a:rPr lang="en-US" sz="1800" dirty="0" err="1"/>
              <a:t>comprimento</a:t>
            </a:r>
            <a:r>
              <a:rPr lang="en-US" sz="1800" dirty="0"/>
              <a:t> da </a:t>
            </a:r>
            <a:r>
              <a:rPr lang="en-US" sz="1800" dirty="0" err="1"/>
              <a:t>aresta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2- </a:t>
            </a:r>
            <a:r>
              <a:rPr lang="en-US" sz="1800" dirty="0" err="1"/>
              <a:t>multiplicar</a:t>
            </a:r>
            <a:r>
              <a:rPr lang="en-US" sz="1800" dirty="0"/>
              <a:t> o </a:t>
            </a:r>
            <a:r>
              <a:rPr lang="en-US" sz="1800" dirty="0" err="1"/>
              <a:t>comprimento</a:t>
            </a:r>
            <a:r>
              <a:rPr lang="en-US" sz="1800" dirty="0"/>
              <a:t> da </a:t>
            </a:r>
            <a:r>
              <a:rPr lang="en-US" sz="1800" dirty="0" err="1"/>
              <a:t>aresta</a:t>
            </a:r>
            <a:r>
              <a:rPr lang="en-US" sz="1800" dirty="0"/>
              <a:t> por </a:t>
            </a:r>
            <a:r>
              <a:rPr lang="en-US" sz="1800" dirty="0" err="1"/>
              <a:t>ela</a:t>
            </a:r>
            <a:r>
              <a:rPr lang="en-US" sz="1800" dirty="0"/>
              <a:t> </a:t>
            </a:r>
            <a:r>
              <a:rPr lang="en-US" sz="1800" dirty="0" err="1"/>
              <a:t>mesmo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saida_Area</a:t>
            </a:r>
            <a:r>
              <a:rPr lang="en-US" sz="1800" dirty="0"/>
              <a:t> = </a:t>
            </a:r>
            <a:r>
              <a:rPr lang="en-US" sz="1800" dirty="0" err="1"/>
              <a:t>comprimento</a:t>
            </a:r>
            <a:r>
              <a:rPr lang="en-US" sz="1800" dirty="0"/>
              <a:t> da </a:t>
            </a:r>
            <a:r>
              <a:rPr lang="en-US" sz="1800" dirty="0" err="1"/>
              <a:t>aresta</a:t>
            </a:r>
            <a:r>
              <a:rPr lang="en-US" sz="1800" dirty="0"/>
              <a:t> * </a:t>
            </a:r>
            <a:r>
              <a:rPr lang="en-US" sz="1800" dirty="0" err="1"/>
              <a:t>comprimento</a:t>
            </a:r>
            <a:r>
              <a:rPr lang="en-US" sz="1800" dirty="0"/>
              <a:t> da </a:t>
            </a:r>
            <a:r>
              <a:rPr lang="en-US" sz="1800" dirty="0" err="1"/>
              <a:t>aresta</a:t>
            </a:r>
            <a:r>
              <a:rPr lang="en-US" sz="1800" dirty="0"/>
              <a:t>) </a:t>
            </a:r>
          </a:p>
          <a:p>
            <a:pPr marL="0" indent="0">
              <a:buNone/>
            </a:pPr>
            <a:r>
              <a:rPr lang="en-US" sz="1800" dirty="0"/>
              <a:t>4-mostrar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pt-BR" sz="1900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2000" b="0" i="0" dirty="0">
              <a:effectLst/>
              <a:highlight>
                <a:srgbClr val="00FF00"/>
              </a:highlight>
              <a:latin typeface="Arial" panose="020B0604020202020204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853B11A-27AB-4103-9DF5-39BDB261BC6B}"/>
              </a:ext>
            </a:extLst>
          </p:cNvPr>
          <p:cNvCxnSpPr>
            <a:cxnSpLocks/>
          </p:cNvCxnSpPr>
          <p:nvPr/>
        </p:nvCxnSpPr>
        <p:spPr>
          <a:xfrm>
            <a:off x="5264458" y="3852909"/>
            <a:ext cx="6830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310022EF-822A-4DB4-A224-F14BBCA5FF11}"/>
              </a:ext>
            </a:extLst>
          </p:cNvPr>
          <p:cNvSpPr/>
          <p:nvPr/>
        </p:nvSpPr>
        <p:spPr>
          <a:xfrm>
            <a:off x="7297445" y="3153793"/>
            <a:ext cx="1597980" cy="550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7923A9-14AE-42B9-B64E-993E47893661}"/>
              </a:ext>
            </a:extLst>
          </p:cNvPr>
          <p:cNvSpPr txBox="1"/>
          <p:nvPr/>
        </p:nvSpPr>
        <p:spPr>
          <a:xfrm>
            <a:off x="7297445" y="2822646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Entrada/</a:t>
            </a:r>
            <a:r>
              <a:rPr lang="pt-BR" dirty="0" err="1"/>
              <a:t>saida</a:t>
            </a:r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0AEB81A-B7FA-495A-8B10-34D03B2830F0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1201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9583D78-A78D-4837-89E2-F2D1142163CF}"/>
              </a:ext>
            </a:extLst>
          </p:cNvPr>
          <p:cNvCxnSpPr/>
          <p:nvPr/>
        </p:nvCxnSpPr>
        <p:spPr>
          <a:xfrm>
            <a:off x="8895425" y="3429000"/>
            <a:ext cx="102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826A0A-86CC-4757-8F5C-4432C18791F1}"/>
              </a:ext>
            </a:extLst>
          </p:cNvPr>
          <p:cNvSpPr txBox="1"/>
          <p:nvPr/>
        </p:nvSpPr>
        <p:spPr>
          <a:xfrm>
            <a:off x="6460723" y="3114927"/>
            <a:ext cx="80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Arst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1FC09-74CF-40D0-8D1D-5104FB6153D1}"/>
              </a:ext>
            </a:extLst>
          </p:cNvPr>
          <p:cNvSpPr txBox="1"/>
          <p:nvPr/>
        </p:nvSpPr>
        <p:spPr>
          <a:xfrm>
            <a:off x="9037468" y="3115609"/>
            <a:ext cx="102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Area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7EA5F2A-8572-4CFA-B979-C27E717E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" y="665830"/>
            <a:ext cx="5115618" cy="612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9CA60C-B1DC-4685-BA5E-34A84D87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5" y="536035"/>
            <a:ext cx="4883827" cy="62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12CF3-16CC-4C22-BD78-DC37AFE4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478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/>
              <a:t>Programção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6C20614-3968-4DFD-B910-4FF326468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7275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86204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C6BEE-CBF3-4D8D-A3BC-A7643A526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1722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4 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AA3B5F9-C7EC-442E-BD25-3EE74B6A6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74" y="560710"/>
            <a:ext cx="4810431" cy="6163939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A41F12-E1D1-49F6-838B-471FD8EC5181}"/>
              </a:ext>
            </a:extLst>
          </p:cNvPr>
          <p:cNvSpPr txBox="1"/>
          <p:nvPr/>
        </p:nvSpPr>
        <p:spPr>
          <a:xfrm>
            <a:off x="4916105" y="291059"/>
            <a:ext cx="6527212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  <a:latin typeface="Arial" panose="020B0604020202020204" pitchFamily="34" charset="0"/>
              </a:rPr>
              <a:t>Desenvolva um programa para calcular e mostrar a área de um </a:t>
            </a:r>
            <a:r>
              <a:rPr lang="pt-BR" sz="2800" b="0" i="0" dirty="0" err="1">
                <a:effectLst/>
                <a:latin typeface="Arial" panose="020B0604020202020204" pitchFamily="34" charset="0"/>
              </a:rPr>
              <a:t>retangulo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Analise </a:t>
            </a:r>
          </a:p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</a:rPr>
              <a:t>Resolução </a:t>
            </a:r>
          </a:p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</a:rPr>
              <a:t>Area de um retângulo = aresta * aresta </a:t>
            </a:r>
          </a:p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</a:rPr>
              <a:t>S =  Comprimento da Aresta 1* Comprimento da aresta 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                                             Entrada/Saida</a:t>
            </a:r>
            <a:r>
              <a:rPr lang="en-US" sz="1600" dirty="0">
                <a:highlight>
                  <a:srgbClr val="00FF00"/>
                </a:highlight>
              </a:rPr>
              <a:t> </a:t>
            </a:r>
          </a:p>
          <a:p>
            <a:pPr marL="0" indent="0">
              <a:buNone/>
            </a:pP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1600" dirty="0" err="1">
                <a:highlight>
                  <a:srgbClr val="00FF00"/>
                </a:highlight>
              </a:rPr>
              <a:t>Algoritmo</a:t>
            </a:r>
            <a:endParaRPr lang="en-US" sz="16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1600" dirty="0"/>
              <a:t>1-entrar com o </a:t>
            </a:r>
            <a:r>
              <a:rPr lang="en-US" sz="1600" dirty="0" err="1"/>
              <a:t>comprimento</a:t>
            </a:r>
            <a:r>
              <a:rPr lang="en-US" sz="1600" dirty="0"/>
              <a:t> da aresta1.</a:t>
            </a:r>
          </a:p>
          <a:p>
            <a:pPr marL="0" indent="0">
              <a:buNone/>
            </a:pPr>
            <a:r>
              <a:rPr lang="en-US" sz="1600" dirty="0"/>
              <a:t>2-entrar com o </a:t>
            </a:r>
            <a:r>
              <a:rPr lang="en-US" sz="1600" dirty="0" err="1"/>
              <a:t>comprimento</a:t>
            </a:r>
            <a:r>
              <a:rPr lang="en-US" sz="1600" dirty="0"/>
              <a:t> da </a:t>
            </a:r>
            <a:r>
              <a:rPr lang="en-US" sz="1600" dirty="0" err="1"/>
              <a:t>resta</a:t>
            </a:r>
            <a:r>
              <a:rPr lang="en-US" sz="1600" dirty="0"/>
              <a:t> 2.</a:t>
            </a:r>
          </a:p>
          <a:p>
            <a:pPr marL="0" indent="0">
              <a:buNone/>
            </a:pPr>
            <a:r>
              <a:rPr lang="en-US" sz="1600" dirty="0"/>
              <a:t>3- </a:t>
            </a:r>
            <a:r>
              <a:rPr lang="en-US" sz="1600" dirty="0" err="1"/>
              <a:t>multiplicar</a:t>
            </a:r>
            <a:r>
              <a:rPr lang="en-US" sz="1600" dirty="0"/>
              <a:t> o </a:t>
            </a:r>
            <a:r>
              <a:rPr lang="en-US" sz="1600" dirty="0" err="1"/>
              <a:t>comprimento</a:t>
            </a:r>
            <a:r>
              <a:rPr lang="en-US" sz="1600" dirty="0"/>
              <a:t> da aresta1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comprimento</a:t>
            </a:r>
            <a:r>
              <a:rPr lang="en-US" sz="1600" dirty="0"/>
              <a:t> da </a:t>
            </a:r>
            <a:r>
              <a:rPr lang="en-US" sz="1600" dirty="0" err="1"/>
              <a:t>aresta</a:t>
            </a:r>
            <a:r>
              <a:rPr lang="en-US" sz="1600" dirty="0"/>
              <a:t> 2 .</a:t>
            </a:r>
          </a:p>
          <a:p>
            <a:pPr marL="0" indent="0">
              <a:buNone/>
            </a:pPr>
            <a:r>
              <a:rPr lang="en-US" sz="1600" dirty="0"/>
              <a:t>(</a:t>
            </a:r>
            <a:r>
              <a:rPr lang="en-US" sz="1600" dirty="0" err="1"/>
              <a:t>saida_Area</a:t>
            </a:r>
            <a:r>
              <a:rPr lang="en-US" sz="1600" dirty="0"/>
              <a:t> = </a:t>
            </a:r>
            <a:r>
              <a:rPr lang="en-US" sz="1600" dirty="0" err="1"/>
              <a:t>comprimento</a:t>
            </a:r>
            <a:r>
              <a:rPr lang="en-US" sz="1600" dirty="0"/>
              <a:t> da aresta1  * </a:t>
            </a:r>
            <a:r>
              <a:rPr lang="en-US" sz="1600" dirty="0" err="1"/>
              <a:t>comprimento</a:t>
            </a:r>
            <a:r>
              <a:rPr lang="en-US" sz="1600" dirty="0"/>
              <a:t> da aresta2). </a:t>
            </a:r>
          </a:p>
          <a:p>
            <a:pPr marL="0" indent="0">
              <a:buNone/>
            </a:pPr>
            <a:r>
              <a:rPr lang="en-US" sz="1600" dirty="0"/>
              <a:t>4-mostrar area.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BAABF7-A0EB-423E-89F0-7D398A09D6F1}"/>
              </a:ext>
            </a:extLst>
          </p:cNvPr>
          <p:cNvSpPr/>
          <p:nvPr/>
        </p:nvSpPr>
        <p:spPr>
          <a:xfrm>
            <a:off x="6977848" y="3526653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FFD6DF0-A7C4-4F22-B078-529683583981}"/>
              </a:ext>
            </a:extLst>
          </p:cNvPr>
          <p:cNvCxnSpPr>
            <a:cxnSpLocks/>
          </p:cNvCxnSpPr>
          <p:nvPr/>
        </p:nvCxnSpPr>
        <p:spPr>
          <a:xfrm flipV="1">
            <a:off x="5814874" y="3737499"/>
            <a:ext cx="1162974" cy="1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53184C8-04F9-4040-A38D-E19217AF681D}"/>
              </a:ext>
            </a:extLst>
          </p:cNvPr>
          <p:cNvCxnSpPr/>
          <p:nvPr/>
        </p:nvCxnSpPr>
        <p:spPr>
          <a:xfrm>
            <a:off x="5814874" y="4234649"/>
            <a:ext cx="1162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8D34D1-4372-4FCB-AB84-7C4CFC7735D6}"/>
              </a:ext>
            </a:extLst>
          </p:cNvPr>
          <p:cNvSpPr txBox="1"/>
          <p:nvPr/>
        </p:nvSpPr>
        <p:spPr>
          <a:xfrm>
            <a:off x="5955853" y="3466366"/>
            <a:ext cx="237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</a:rPr>
              <a:t>Aresta 1</a:t>
            </a:r>
            <a:endParaRPr lang="pt-BR" sz="14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9BBD4FE-E329-4AD6-ABC8-1E48FF4BDBD0}"/>
              </a:ext>
            </a:extLst>
          </p:cNvPr>
          <p:cNvSpPr txBox="1"/>
          <p:nvPr/>
        </p:nvSpPr>
        <p:spPr>
          <a:xfrm>
            <a:off x="5971391" y="3960216"/>
            <a:ext cx="116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ARESTA 2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11757FA1-404B-4D3D-BF8E-529AC8BF668F}"/>
              </a:ext>
            </a:extLst>
          </p:cNvPr>
          <p:cNvCxnSpPr/>
          <p:nvPr/>
        </p:nvCxnSpPr>
        <p:spPr>
          <a:xfrm flipV="1">
            <a:off x="9055223" y="3960216"/>
            <a:ext cx="1393794" cy="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1C29AB-3B4B-4678-8E04-C5C0E3686814}"/>
              </a:ext>
            </a:extLst>
          </p:cNvPr>
          <p:cNvSpPr txBox="1"/>
          <p:nvPr/>
        </p:nvSpPr>
        <p:spPr>
          <a:xfrm>
            <a:off x="9196108" y="3620254"/>
            <a:ext cx="8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AREA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493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88F7-2837-4E82-8E14-F0BA88AB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68" y="-40640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B22246-08F3-45D1-A5D7-9073137B5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75" y="585749"/>
            <a:ext cx="8171010" cy="6062702"/>
          </a:xfrm>
        </p:spPr>
      </p:pic>
    </p:spTree>
    <p:extLst>
      <p:ext uri="{BB962C8B-B14F-4D97-AF65-F5344CB8AC3E}">
        <p14:creationId xmlns:p14="http://schemas.microsoft.com/office/powerpoint/2010/main" val="11424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18CF3-8860-47E2-99EE-58F8EC2A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345089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5 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5D331A-245D-4D57-A628-745953441BAE}"/>
              </a:ext>
            </a:extLst>
          </p:cNvPr>
          <p:cNvSpPr txBox="1"/>
          <p:nvPr/>
        </p:nvSpPr>
        <p:spPr>
          <a:xfrm>
            <a:off x="5260020" y="138834"/>
            <a:ext cx="693198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Arial" panose="020B0604020202020204" pitchFamily="34" charset="0"/>
              </a:rPr>
              <a:t>Desenvolva um programa que, dados os valores de tensão e corrente, calcule o valor da resistência de um resistor.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0" i="0" dirty="0">
              <a:effectLst/>
              <a:latin typeface="Arial" panose="020B0604020202020204" pitchFamily="34" charset="0"/>
            </a:endParaRPr>
          </a:p>
          <a:p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000" dirty="0">
                <a:latin typeface="Arial" panose="020B0604020202020204" pitchFamily="34" charset="0"/>
              </a:rPr>
              <a:t>U =tensão.  (volt)               Formula </a:t>
            </a:r>
          </a:p>
          <a:p>
            <a:r>
              <a:rPr lang="pt-BR" sz="2000" dirty="0">
                <a:latin typeface="Arial" panose="020B0604020202020204" pitchFamily="34" charset="0"/>
              </a:rPr>
              <a:t>R = </a:t>
            </a:r>
            <a:r>
              <a:rPr lang="pt-BR" sz="2000" dirty="0" err="1">
                <a:latin typeface="Arial" panose="020B0604020202020204" pitchFamily="34" charset="0"/>
              </a:rPr>
              <a:t>resitor</a:t>
            </a:r>
            <a:r>
              <a:rPr lang="pt-BR" sz="2000" dirty="0">
                <a:latin typeface="Arial" panose="020B0604020202020204" pitchFamily="34" charset="0"/>
              </a:rPr>
              <a:t>. 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              U=R*I</a:t>
            </a:r>
          </a:p>
          <a:p>
            <a:r>
              <a:rPr lang="pt-BR" sz="2000" dirty="0">
                <a:effectLst/>
                <a:latin typeface="Arial" panose="020B0604020202020204" pitchFamily="34" charset="0"/>
              </a:rPr>
              <a:t>I = corrente (A). </a:t>
            </a:r>
          </a:p>
          <a:p>
            <a:r>
              <a:rPr lang="pt-BR" sz="2000" dirty="0">
                <a:latin typeface="Arial" panose="020B0604020202020204" pitchFamily="34" charset="0"/>
              </a:rPr>
              <a:t>Resolução:</a:t>
            </a:r>
          </a:p>
          <a:p>
            <a:r>
              <a:rPr lang="pt-BR" sz="2000" dirty="0">
                <a:latin typeface="Arial" panose="020B0604020202020204" pitchFamily="34" charset="0"/>
              </a:rPr>
              <a:t>R = U/I</a:t>
            </a:r>
            <a:endParaRPr lang="pt-BR" sz="2000" dirty="0">
              <a:effectLst/>
              <a:latin typeface="Arial" panose="020B0604020202020204" pitchFamily="34" charset="0"/>
            </a:endParaRP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a tensão(U).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a corrente (I).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dividir a tensão pela corrente, obtendo a resistência,</a:t>
            </a:r>
          </a:p>
          <a:p>
            <a:r>
              <a:rPr lang="pt-BR" sz="2000" dirty="0">
                <a:latin typeface="Arial" panose="020B0604020202020204" pitchFamily="34" charset="0"/>
              </a:rPr>
              <a:t>(R = U/I).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mostrar a resistência. </a:t>
            </a:r>
          </a:p>
          <a:p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3CAD19-2D07-48B0-A170-D309D47D48FE}"/>
              </a:ext>
            </a:extLst>
          </p:cNvPr>
          <p:cNvSpPr/>
          <p:nvPr/>
        </p:nvSpPr>
        <p:spPr>
          <a:xfrm>
            <a:off x="7270811" y="3624307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4003F0-95CE-47DC-992F-06FAF1183334}"/>
              </a:ext>
            </a:extLst>
          </p:cNvPr>
          <p:cNvSpPr txBox="1"/>
          <p:nvPr/>
        </p:nvSpPr>
        <p:spPr>
          <a:xfrm>
            <a:off x="7537141" y="3254975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Entrada/</a:t>
            </a:r>
            <a:r>
              <a:rPr lang="pt-BR" dirty="0" err="1"/>
              <a:t>Saida</a:t>
            </a:r>
            <a:r>
              <a:rPr lang="pt-BR" dirty="0"/>
              <a:t> 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93A2164-B79B-431D-9792-CF7ED5D06D22}"/>
              </a:ext>
            </a:extLst>
          </p:cNvPr>
          <p:cNvCxnSpPr>
            <a:cxnSpLocks/>
          </p:cNvCxnSpPr>
          <p:nvPr/>
        </p:nvCxnSpPr>
        <p:spPr>
          <a:xfrm>
            <a:off x="5992427" y="3906730"/>
            <a:ext cx="12783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5E7AF53-B68C-4E85-8E4A-A994FB935973}"/>
              </a:ext>
            </a:extLst>
          </p:cNvPr>
          <p:cNvCxnSpPr>
            <a:cxnSpLocks/>
          </p:cNvCxnSpPr>
          <p:nvPr/>
        </p:nvCxnSpPr>
        <p:spPr>
          <a:xfrm>
            <a:off x="5992427" y="4272194"/>
            <a:ext cx="12783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E28F544-5610-45BB-A77C-D44724AD57CF}"/>
              </a:ext>
            </a:extLst>
          </p:cNvPr>
          <p:cNvCxnSpPr>
            <a:cxnSpLocks/>
          </p:cNvCxnSpPr>
          <p:nvPr/>
        </p:nvCxnSpPr>
        <p:spPr>
          <a:xfrm>
            <a:off x="9286042" y="4071520"/>
            <a:ext cx="12783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B319CC-C3B4-4149-BADE-9612FA3EF1C6}"/>
              </a:ext>
            </a:extLst>
          </p:cNvPr>
          <p:cNvSpPr txBox="1"/>
          <p:nvPr/>
        </p:nvSpPr>
        <p:spPr>
          <a:xfrm>
            <a:off x="5930283" y="3624307"/>
            <a:ext cx="1180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U = tensão</a:t>
            </a:r>
            <a:endParaRPr lang="pt-BR" sz="1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769A29-6724-4F4A-88DE-B59CD7D467A2}"/>
              </a:ext>
            </a:extLst>
          </p:cNvPr>
          <p:cNvSpPr txBox="1"/>
          <p:nvPr/>
        </p:nvSpPr>
        <p:spPr>
          <a:xfrm>
            <a:off x="5992427" y="3990309"/>
            <a:ext cx="141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effectLst/>
                <a:latin typeface="Arial" panose="020B0604020202020204" pitchFamily="34" charset="0"/>
              </a:rPr>
              <a:t>I = corrente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7C64F-6757-4945-A7C5-657FCBB29980}"/>
              </a:ext>
            </a:extLst>
          </p:cNvPr>
          <p:cNvSpPr txBox="1"/>
          <p:nvPr/>
        </p:nvSpPr>
        <p:spPr>
          <a:xfrm>
            <a:off x="9392573" y="3739820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</a:rPr>
              <a:t>R = </a:t>
            </a:r>
            <a:r>
              <a:rPr lang="pt-BR" sz="1800" dirty="0" err="1">
                <a:latin typeface="Arial" panose="020B0604020202020204" pitchFamily="34" charset="0"/>
              </a:rPr>
              <a:t>resitor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C8A563-CB53-4F0B-8715-BD46BDAA4DAE}"/>
              </a:ext>
            </a:extLst>
          </p:cNvPr>
          <p:cNvSpPr/>
          <p:nvPr/>
        </p:nvSpPr>
        <p:spPr>
          <a:xfrm>
            <a:off x="7989904" y="1654802"/>
            <a:ext cx="2032984" cy="13255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</a:rPr>
              <a:t>Formula </a:t>
            </a:r>
          </a:p>
          <a:p>
            <a:pPr algn="ctr"/>
            <a:r>
              <a:rPr lang="pt-BR" sz="2400" dirty="0">
                <a:latin typeface="Arial" panose="020B0604020202020204" pitchFamily="34" charset="0"/>
              </a:rPr>
              <a:t>U=R*I</a:t>
            </a:r>
          </a:p>
          <a:p>
            <a:endParaRPr lang="pt-BR" sz="1800" dirty="0">
              <a:latin typeface="Arial" panose="020B060402020202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A66ACAC-AD39-4070-8917-E30518E4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65" y="533444"/>
            <a:ext cx="5372100" cy="63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847EC-09B2-462A-AD8D-AC8A2399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Programação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13D9AEB-467B-45BA-A826-87276B96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188" y="1181286"/>
            <a:ext cx="8925623" cy="5489143"/>
          </a:xfrm>
        </p:spPr>
      </p:pic>
    </p:spTree>
    <p:extLst>
      <p:ext uri="{BB962C8B-B14F-4D97-AF65-F5344CB8AC3E}">
        <p14:creationId xmlns:p14="http://schemas.microsoft.com/office/powerpoint/2010/main" val="11016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8DBF5-A38A-4EFF-935A-C158563B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68D2A4-5883-4FBF-B891-9622DED0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Termine todos os comandos com </a:t>
            </a:r>
            <a:r>
              <a:rPr lang="pt-B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Verifique também a linha anterior, que pode ser a responsável pelo erro, especialmente se faltar o </a:t>
            </a:r>
            <a:r>
              <a:rPr lang="pt-B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Use comentários, iniciados por 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//</a:t>
            </a:r>
            <a:r>
              <a:rPr lang="pt-BR" b="0" i="0" dirty="0">
                <a:effectLst/>
                <a:latin typeface="Arial" panose="020B0604020202020204" pitchFamily="34" charset="0"/>
              </a:rPr>
              <a:t> ou entre 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/* */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/* isto é um comentário */ 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//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istotambéméum</a:t>
            </a:r>
            <a:r>
              <a:rPr lang="pt-BR" b="0" i="0" dirty="0">
                <a:effectLst/>
                <a:latin typeface="Arial" panose="020B0604020202020204" pitchFamily="34" charset="0"/>
              </a:rPr>
              <a:t> comentário</a:t>
            </a:r>
            <a:endParaRPr lang="pt-BR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188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33106-CF71-41B0-A2D3-BF7722E0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78" y="-380600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6 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306E9D-3981-46CD-9A3F-B700794338EC}"/>
              </a:ext>
            </a:extLst>
          </p:cNvPr>
          <p:cNvSpPr txBox="1"/>
          <p:nvPr/>
        </p:nvSpPr>
        <p:spPr>
          <a:xfrm>
            <a:off x="5459766" y="0"/>
            <a:ext cx="658279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Arial" panose="020B0604020202020204" pitchFamily="34" charset="0"/>
              </a:rPr>
              <a:t>Desenvolva um programa para calcular a resistência equivalente para um circuito com duas resistências em paralelo.</a:t>
            </a:r>
          </a:p>
          <a:p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400" dirty="0"/>
              <a:t>Resolução</a:t>
            </a:r>
          </a:p>
          <a:p>
            <a:r>
              <a:rPr lang="pt-BR" sz="2400" dirty="0"/>
              <a:t>Resistencia equivalente (</a:t>
            </a:r>
            <a:r>
              <a:rPr lang="pt-BR" sz="2400" dirty="0" err="1"/>
              <a:t>Req</a:t>
            </a:r>
            <a:r>
              <a:rPr lang="pt-BR" sz="2400" dirty="0"/>
              <a:t>) = (Resistencia 1* resistência 2) / (Resistencia 1 + resistência 2).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a resistência 1(</a:t>
            </a:r>
            <a:r>
              <a:rPr lang="pt-BR" sz="2000" dirty="0" err="1">
                <a:latin typeface="Arial" panose="020B0604020202020204" pitchFamily="34" charset="0"/>
              </a:rPr>
              <a:t>ohns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2(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resistência equivalente (</a:t>
            </a:r>
            <a:r>
              <a:rPr lang="pt-BR" sz="2000" dirty="0" err="1">
                <a:latin typeface="Arial" panose="020B0604020202020204" pitchFamily="34" charset="0"/>
              </a:rPr>
              <a:t>Req</a:t>
            </a:r>
            <a:r>
              <a:rPr lang="pt-BR" sz="2000" dirty="0">
                <a:latin typeface="Arial" panose="020B0604020202020204" pitchFamily="34" charset="0"/>
              </a:rPr>
              <a:t>) = multiplicar r1 por r2 e dividir o resultado pela soma de r1 + r2.</a:t>
            </a:r>
          </a:p>
          <a:p>
            <a:r>
              <a:rPr lang="pt-BR" sz="2000" dirty="0" err="1">
                <a:latin typeface="Arial" panose="020B0604020202020204" pitchFamily="34" charset="0"/>
              </a:rPr>
              <a:t>Saida_req</a:t>
            </a:r>
            <a:r>
              <a:rPr lang="pt-BR" sz="2000" dirty="0">
                <a:latin typeface="Arial" panose="020B0604020202020204" pitchFamily="34" charset="0"/>
              </a:rPr>
              <a:t> = (r1*r2) / (r1+r2).</a:t>
            </a:r>
          </a:p>
          <a:p>
            <a:r>
              <a:rPr lang="pt-BR" sz="2000" dirty="0">
                <a:latin typeface="Arial" panose="020B0604020202020204" pitchFamily="34" charset="0"/>
              </a:rPr>
              <a:t> 4- mostrar a resistência equivalente.</a:t>
            </a:r>
          </a:p>
          <a:p>
            <a:r>
              <a:rPr lang="pt-BR" sz="2000" dirty="0">
                <a:latin typeface="Arial" panose="020B0604020202020204" pitchFamily="34" charset="0"/>
              </a:rPr>
              <a:t> </a:t>
            </a:r>
          </a:p>
          <a:p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43BD92E-A3D3-46E6-8B07-A3F80836704F}"/>
              </a:ext>
            </a:extLst>
          </p:cNvPr>
          <p:cNvSpPr/>
          <p:nvPr/>
        </p:nvSpPr>
        <p:spPr>
          <a:xfrm>
            <a:off x="7767221" y="2685753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A927006-576F-44CB-896E-13E78C529733}"/>
              </a:ext>
            </a:extLst>
          </p:cNvPr>
          <p:cNvCxnSpPr>
            <a:cxnSpLocks/>
          </p:cNvCxnSpPr>
          <p:nvPr/>
        </p:nvCxnSpPr>
        <p:spPr>
          <a:xfrm>
            <a:off x="6258757" y="2929630"/>
            <a:ext cx="150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0C7EBB3-F8F0-4F6D-A9F1-45384CBCF0AF}"/>
              </a:ext>
            </a:extLst>
          </p:cNvPr>
          <p:cNvCxnSpPr>
            <a:cxnSpLocks/>
          </p:cNvCxnSpPr>
          <p:nvPr/>
        </p:nvCxnSpPr>
        <p:spPr>
          <a:xfrm>
            <a:off x="6348275" y="3295095"/>
            <a:ext cx="141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0D62664-788F-4DC5-AC67-07BA9F6579DB}"/>
              </a:ext>
            </a:extLst>
          </p:cNvPr>
          <p:cNvCxnSpPr>
            <a:cxnSpLocks/>
          </p:cNvCxnSpPr>
          <p:nvPr/>
        </p:nvCxnSpPr>
        <p:spPr>
          <a:xfrm>
            <a:off x="9844596" y="3338455"/>
            <a:ext cx="1216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BD4E892-40E9-47E9-BB6E-3A7D8C4F7EDA}"/>
              </a:ext>
            </a:extLst>
          </p:cNvPr>
          <p:cNvSpPr txBox="1"/>
          <p:nvPr/>
        </p:nvSpPr>
        <p:spPr>
          <a:xfrm>
            <a:off x="6348275" y="2685753"/>
            <a:ext cx="128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/>
              <a:t>Resistencia 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8B4CC6-6B68-46FA-85B2-0FC26ABF4E82}"/>
              </a:ext>
            </a:extLst>
          </p:cNvPr>
          <p:cNvSpPr txBox="1"/>
          <p:nvPr/>
        </p:nvSpPr>
        <p:spPr>
          <a:xfrm>
            <a:off x="6391181" y="3034784"/>
            <a:ext cx="150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Resistencia 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277F252-C65F-408E-8841-0A0FF36983F5}"/>
              </a:ext>
            </a:extLst>
          </p:cNvPr>
          <p:cNvSpPr txBox="1"/>
          <p:nvPr/>
        </p:nvSpPr>
        <p:spPr>
          <a:xfrm>
            <a:off x="9844596" y="2788563"/>
            <a:ext cx="207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Resistencia equivalente (</a:t>
            </a:r>
            <a:r>
              <a:rPr lang="pt-BR" sz="1600" dirty="0" err="1"/>
              <a:t>Req</a:t>
            </a:r>
            <a:r>
              <a:rPr lang="pt-BR" sz="1600" dirty="0"/>
              <a:t>)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079B45F-7FB9-4480-874E-BA95A4A3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5398362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12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FE958-BFF5-4D4B-8947-52D3A6E2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0C23F8-8AA1-4C06-BA38-9299F92D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8275"/>
            <a:ext cx="12192000" cy="5153025"/>
          </a:xfrm>
        </p:spPr>
      </p:pic>
    </p:spTree>
    <p:extLst>
      <p:ext uri="{BB962C8B-B14F-4D97-AF65-F5344CB8AC3E}">
        <p14:creationId xmlns:p14="http://schemas.microsoft.com/office/powerpoint/2010/main" val="134098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6A5B4-6DF5-4D95-A78E-44D12528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322" y="-353966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7 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77BEEF-CC9A-4C04-B614-B6F4CAC22BD5}"/>
              </a:ext>
            </a:extLst>
          </p:cNvPr>
          <p:cNvSpPr txBox="1"/>
          <p:nvPr/>
        </p:nvSpPr>
        <p:spPr>
          <a:xfrm>
            <a:off x="5752730" y="0"/>
            <a:ext cx="643927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Arial" panose="020B0604020202020204" pitchFamily="34" charset="0"/>
              </a:rPr>
              <a:t>Faca o programa que dada temperatura na escala Celsius(C) e mostre o equivalente em Fahrenheit(F).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400" dirty="0"/>
              <a:t>Resolução:</a:t>
            </a:r>
          </a:p>
          <a:p>
            <a:r>
              <a:rPr lang="pt-BR" sz="2400" dirty="0"/>
              <a:t>Temperatura em 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Fahrenheit(F). </a:t>
            </a:r>
            <a:r>
              <a:rPr lang="pt-BR" sz="2400" dirty="0"/>
              <a:t>= ((valor em C * 9/5) + 32 = valor em 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Fahrenheit(F). </a:t>
            </a: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24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sz="24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pPr marL="0" indent="0">
              <a:buNone/>
            </a:pPr>
            <a:r>
              <a:rPr lang="en-US" sz="2000" dirty="0"/>
              <a:t>1-entre com o valor </a:t>
            </a:r>
            <a:r>
              <a:rPr lang="en-US" sz="2000" dirty="0" err="1"/>
              <a:t>em</a:t>
            </a:r>
            <a:r>
              <a:rPr lang="en-US" sz="2000" dirty="0"/>
              <a:t> Celsius (C).</a:t>
            </a:r>
          </a:p>
          <a:p>
            <a:pPr marL="0" indent="0">
              <a:buNone/>
            </a:pPr>
            <a:r>
              <a:rPr lang="en-US" sz="2000" dirty="0"/>
              <a:t>2- </a:t>
            </a:r>
            <a:r>
              <a:rPr lang="en-US" sz="2000" dirty="0" err="1"/>
              <a:t>multiplicar</a:t>
            </a:r>
            <a:r>
              <a:rPr lang="en-US" sz="2000" dirty="0"/>
              <a:t> o valor </a:t>
            </a:r>
            <a:r>
              <a:rPr lang="en-US" sz="2000" dirty="0" err="1"/>
              <a:t>em</a:t>
            </a:r>
            <a:r>
              <a:rPr lang="en-US" sz="2000" dirty="0"/>
              <a:t> Celsius por </a:t>
            </a:r>
            <a:r>
              <a:rPr lang="en-US" sz="2000" dirty="0" err="1"/>
              <a:t>por</a:t>
            </a:r>
            <a:r>
              <a:rPr lang="en-US" sz="2000" dirty="0"/>
              <a:t> (9/5) e soma </a:t>
            </a:r>
            <a:r>
              <a:rPr lang="en-US" sz="2000" dirty="0" err="1"/>
              <a:t>mais</a:t>
            </a:r>
            <a:r>
              <a:rPr lang="en-US" sz="2000" dirty="0"/>
              <a:t> 32,  </a:t>
            </a:r>
            <a:r>
              <a:rPr lang="en-US" sz="2000" dirty="0" err="1"/>
              <a:t>Aguardar</a:t>
            </a:r>
            <a:r>
              <a:rPr lang="en-US" sz="2000" dirty="0"/>
              <a:t> o valor </a:t>
            </a:r>
            <a:r>
              <a:rPr lang="en-US" sz="2000" dirty="0" err="1"/>
              <a:t>em</a:t>
            </a:r>
            <a:r>
              <a:rPr lang="en-US" sz="2000" dirty="0"/>
              <a:t> Fahrenheit (F).</a:t>
            </a:r>
          </a:p>
          <a:p>
            <a:pPr marL="0" indent="0">
              <a:buNone/>
            </a:pPr>
            <a:r>
              <a:rPr lang="en-US" sz="2000" dirty="0"/>
              <a:t>(C * 9/5) + 32 = (F)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mostrar o valor de fahrenheit (F).</a:t>
            </a:r>
          </a:p>
          <a:p>
            <a:r>
              <a:rPr lang="pt-BR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CB14F5-587F-4F7F-A6C1-DCCEB1B59371}"/>
              </a:ext>
            </a:extLst>
          </p:cNvPr>
          <p:cNvSpPr/>
          <p:nvPr/>
        </p:nvSpPr>
        <p:spPr>
          <a:xfrm>
            <a:off x="8077940" y="3126899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475BBB-E5C8-4744-9C54-49196F84A61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32367" y="3574112"/>
            <a:ext cx="1745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167541F-9AFB-4891-AD1A-77093B11BD7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155315" y="3574112"/>
            <a:ext cx="19094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13384F-A8CD-415E-AFE8-DCC6A590451B}"/>
              </a:ext>
            </a:extLst>
          </p:cNvPr>
          <p:cNvSpPr txBox="1"/>
          <p:nvPr/>
        </p:nvSpPr>
        <p:spPr>
          <a:xfrm>
            <a:off x="8371643" y="2754333"/>
            <a:ext cx="158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Entrada/</a:t>
            </a:r>
            <a:r>
              <a:rPr lang="pt-BR" dirty="0" err="1"/>
              <a:t>Saida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A4B1D2-B9FE-4267-86E4-907C55444D87}"/>
              </a:ext>
            </a:extLst>
          </p:cNvPr>
          <p:cNvSpPr txBox="1"/>
          <p:nvPr/>
        </p:nvSpPr>
        <p:spPr>
          <a:xfrm>
            <a:off x="10133862" y="3259723"/>
            <a:ext cx="2778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Saida_Fahrenheit</a:t>
            </a:r>
            <a:r>
              <a:rPr lang="pt-BR" sz="1600" dirty="0"/>
              <a:t> _(F)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E269C5-3D9A-4413-B409-53A4E22B4677}"/>
              </a:ext>
            </a:extLst>
          </p:cNvPr>
          <p:cNvSpPr txBox="1"/>
          <p:nvPr/>
        </p:nvSpPr>
        <p:spPr>
          <a:xfrm>
            <a:off x="6444080" y="3235558"/>
            <a:ext cx="176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Entr_celsius</a:t>
            </a:r>
            <a:r>
              <a:rPr lang="pt-BR" sz="1600" dirty="0"/>
              <a:t>_(C)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27BA136-37D3-4E6F-BBE7-736A0F8BA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" y="635018"/>
            <a:ext cx="5698853" cy="60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CB3C1-A464-4DD5-AF7E-07FF51D6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6E5D285-D68F-42AE-A226-09BEFAE44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67" y="1476375"/>
            <a:ext cx="11956066" cy="479107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BDD404E-5E96-4C8A-A43C-640FA5CC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375"/>
            <a:ext cx="12192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4A1C-F3FD-4834-A3F9-246750CB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353966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8 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97B91E-F271-4D6C-A908-5D09765FBB29}"/>
              </a:ext>
            </a:extLst>
          </p:cNvPr>
          <p:cNvSpPr txBox="1"/>
          <p:nvPr/>
        </p:nvSpPr>
        <p:spPr>
          <a:xfrm>
            <a:off x="5766048" y="0"/>
            <a:ext cx="625875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Arial" panose="020B0604020202020204" pitchFamily="34" charset="0"/>
              </a:rPr>
              <a:t>Desenvolva um programa que determine a posição final em um certo tempo t , de um corpo em movimento uniforme. </a:t>
            </a: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1800" dirty="0"/>
              <a:t>Resolução:</a:t>
            </a:r>
          </a:p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 =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Vt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pt-BR" sz="1800" dirty="0"/>
              <a:t>(S = espaço final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 = espaço inicial).</a:t>
            </a:r>
          </a:p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(V = velocidade do móvel).</a:t>
            </a:r>
          </a:p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(t = intervalo de tempo). </a:t>
            </a:r>
          </a:p>
          <a:p>
            <a:endParaRPr lang="pt-BR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pPr marL="0" indent="0">
              <a:buNone/>
            </a:pPr>
            <a:r>
              <a:rPr lang="en-US" sz="1600" dirty="0"/>
              <a:t>1-entre com o valor de </a:t>
            </a:r>
            <a:r>
              <a:rPr lang="en-US" sz="1600" dirty="0" err="1"/>
              <a:t>espaço</a:t>
            </a:r>
            <a:r>
              <a:rPr lang="en-US" sz="1600" dirty="0"/>
              <a:t> </a:t>
            </a:r>
            <a:r>
              <a:rPr lang="en-US" sz="1600" dirty="0" err="1"/>
              <a:t>inicial</a:t>
            </a:r>
            <a:r>
              <a:rPr lang="en-US" sz="1600" dirty="0"/>
              <a:t>.</a:t>
            </a:r>
          </a:p>
          <a:p>
            <a:r>
              <a:rPr lang="en-US" sz="1600" dirty="0"/>
              <a:t>2- entre com o valor da </a:t>
            </a:r>
            <a:r>
              <a:rPr lang="en-US" sz="1600" dirty="0" err="1"/>
              <a:t>velocidade</a:t>
            </a:r>
            <a:r>
              <a:rPr lang="en-US" sz="1600" dirty="0"/>
              <a:t> do </a:t>
            </a:r>
            <a:r>
              <a:rPr lang="en-US" sz="1600" dirty="0" err="1"/>
              <a:t>movel</a:t>
            </a:r>
            <a:r>
              <a:rPr lang="en-US" sz="1600" dirty="0"/>
              <a:t>).</a:t>
            </a:r>
          </a:p>
          <a:p>
            <a:pPr marL="0" indent="0">
              <a:buNone/>
            </a:pPr>
            <a:r>
              <a:rPr lang="en-US" sz="1600" dirty="0"/>
              <a:t>3- </a:t>
            </a:r>
            <a:r>
              <a:rPr lang="en-US" sz="1600" dirty="0" err="1"/>
              <a:t>entrar</a:t>
            </a:r>
            <a:r>
              <a:rPr lang="en-US" sz="1600" dirty="0"/>
              <a:t> com o interval de tempo).</a:t>
            </a:r>
          </a:p>
          <a:p>
            <a:r>
              <a:rPr lang="en-US" sz="1600" dirty="0"/>
              <a:t>4- </a:t>
            </a:r>
            <a:r>
              <a:rPr lang="en-US" sz="1600" dirty="0" err="1"/>
              <a:t>efetuar</a:t>
            </a:r>
            <a:r>
              <a:rPr lang="en-US" sz="1600" dirty="0"/>
              <a:t> o </a:t>
            </a:r>
            <a:r>
              <a:rPr lang="en-US" sz="1600" dirty="0" err="1"/>
              <a:t>calculo</a:t>
            </a:r>
            <a:r>
              <a:rPr lang="en-US" sz="1600" dirty="0"/>
              <a:t> </a:t>
            </a:r>
            <a:r>
              <a:rPr lang="pt-B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 = </a:t>
            </a:r>
            <a:r>
              <a:rPr lang="pt-BR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</a:t>
            </a:r>
            <a:r>
              <a:rPr lang="pt-B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pt-BR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Vt</a:t>
            </a:r>
            <a:r>
              <a:rPr lang="pt-B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600" dirty="0"/>
          </a:p>
          <a:p>
            <a:r>
              <a:rPr lang="pt-BR" sz="1600" dirty="0">
                <a:latin typeface="Arial" panose="020B0604020202020204" pitchFamily="34" charset="0"/>
              </a:rPr>
              <a:t>3- mostrar o valor do espaço final (S).</a:t>
            </a:r>
          </a:p>
          <a:p>
            <a:r>
              <a:rPr lang="pt-BR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F8BFFE-F2E7-4A0E-90D9-781064BBBFBE}"/>
              </a:ext>
            </a:extLst>
          </p:cNvPr>
          <p:cNvSpPr/>
          <p:nvPr/>
        </p:nvSpPr>
        <p:spPr>
          <a:xfrm>
            <a:off x="7953652" y="3211024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870AE5-FE2D-4659-BFA0-F220E8A73CAF}"/>
              </a:ext>
            </a:extLst>
          </p:cNvPr>
          <p:cNvSpPr txBox="1"/>
          <p:nvPr/>
        </p:nvSpPr>
        <p:spPr>
          <a:xfrm>
            <a:off x="8251794" y="2931395"/>
            <a:ext cx="6258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Entrada/</a:t>
            </a:r>
            <a:r>
              <a:rPr lang="pt-BR" dirty="0" err="1"/>
              <a:t>Saida</a:t>
            </a:r>
            <a:r>
              <a:rPr lang="pt-BR" dirty="0"/>
              <a:t>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0C1613B-9DAC-4F4E-80E7-4D199CAA4631}"/>
              </a:ext>
            </a:extLst>
          </p:cNvPr>
          <p:cNvCxnSpPr>
            <a:cxnSpLocks/>
          </p:cNvCxnSpPr>
          <p:nvPr/>
        </p:nvCxnSpPr>
        <p:spPr>
          <a:xfrm>
            <a:off x="6208079" y="3369377"/>
            <a:ext cx="1745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22F7DFD-EE49-48FC-8C68-701F2796C7BA}"/>
              </a:ext>
            </a:extLst>
          </p:cNvPr>
          <p:cNvCxnSpPr>
            <a:cxnSpLocks/>
          </p:cNvCxnSpPr>
          <p:nvPr/>
        </p:nvCxnSpPr>
        <p:spPr>
          <a:xfrm>
            <a:off x="6208078" y="3723343"/>
            <a:ext cx="1745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684C3D3-CC99-48F5-96B3-92107BBDBD0F}"/>
              </a:ext>
            </a:extLst>
          </p:cNvPr>
          <p:cNvCxnSpPr>
            <a:cxnSpLocks/>
          </p:cNvCxnSpPr>
          <p:nvPr/>
        </p:nvCxnSpPr>
        <p:spPr>
          <a:xfrm>
            <a:off x="6208077" y="4077308"/>
            <a:ext cx="1745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07810B-9706-4513-80EC-D761774258DB}"/>
              </a:ext>
            </a:extLst>
          </p:cNvPr>
          <p:cNvSpPr txBox="1"/>
          <p:nvPr/>
        </p:nvSpPr>
        <p:spPr>
          <a:xfrm>
            <a:off x="6272445" y="3090446"/>
            <a:ext cx="2622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espaço inicial</a:t>
            </a:r>
            <a:endParaRPr lang="pt-BR" sz="1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5356C9-B250-4F56-88C3-639810B9D168}"/>
              </a:ext>
            </a:extLst>
          </p:cNvPr>
          <p:cNvSpPr txBox="1"/>
          <p:nvPr/>
        </p:nvSpPr>
        <p:spPr>
          <a:xfrm>
            <a:off x="6096000" y="3485064"/>
            <a:ext cx="741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202124"/>
                </a:solidFill>
                <a:latin typeface="arial" panose="020B0604020202020204" pitchFamily="34" charset="0"/>
              </a:rPr>
              <a:t>velocidade do móvel.</a:t>
            </a:r>
            <a:endParaRPr lang="pt-BR" sz="1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38813A-48DD-442E-A76B-86F942C4C674}"/>
              </a:ext>
            </a:extLst>
          </p:cNvPr>
          <p:cNvSpPr txBox="1"/>
          <p:nvPr/>
        </p:nvSpPr>
        <p:spPr>
          <a:xfrm>
            <a:off x="6096000" y="3782065"/>
            <a:ext cx="276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intervalo de tempo</a:t>
            </a:r>
            <a:endParaRPr lang="pt-BR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738CAE-D2B7-41EA-BD9B-A6340FBE552F}"/>
              </a:ext>
            </a:extLst>
          </p:cNvPr>
          <p:cNvCxnSpPr/>
          <p:nvPr/>
        </p:nvCxnSpPr>
        <p:spPr>
          <a:xfrm>
            <a:off x="10031027" y="3658237"/>
            <a:ext cx="153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B60C10-3C6B-4C76-88A3-0D7761EC30B9}"/>
              </a:ext>
            </a:extLst>
          </p:cNvPr>
          <p:cNvSpPr txBox="1"/>
          <p:nvPr/>
        </p:nvSpPr>
        <p:spPr>
          <a:xfrm>
            <a:off x="10108461" y="3341544"/>
            <a:ext cx="17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/>
              <a:t>espaço final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37A37B-32C2-4E87-998D-760E9A43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7" y="596900"/>
            <a:ext cx="5256345" cy="61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F82A7-BF76-4D53-80F1-850F1374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0" y="-41433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BBBDD2-A176-480B-B3A2-58A316CC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957"/>
            <a:ext cx="12192000" cy="47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5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1EB45-B414-4C49-8E1B-27096569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532" y="-402030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9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EF5832-FE3D-49AC-BF97-67B587C44833}"/>
              </a:ext>
            </a:extLst>
          </p:cNvPr>
          <p:cNvSpPr txBox="1"/>
          <p:nvPr/>
        </p:nvSpPr>
        <p:spPr>
          <a:xfrm>
            <a:off x="5633884" y="0"/>
            <a:ext cx="6735096" cy="64325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Arial" panose="020B0604020202020204" pitchFamily="34" charset="0"/>
              </a:rPr>
              <a:t>Desenvolva um programa que determine a velocidade final de um corpo em movimento uniformemente variado.</a:t>
            </a: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1800" dirty="0"/>
              <a:t>Resolução: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r>
              <a:rPr lang="pt-BR" dirty="0" err="1">
                <a:latin typeface="Arial" panose="020B0604020202020204" pitchFamily="34" charset="0"/>
              </a:rPr>
              <a:t>Vfinal</a:t>
            </a:r>
            <a:r>
              <a:rPr lang="pt-BR" dirty="0">
                <a:latin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</a:rPr>
              <a:t>vinicial</a:t>
            </a:r>
            <a:r>
              <a:rPr lang="pt-BR" dirty="0">
                <a:latin typeface="Arial" panose="020B0604020202020204" pitchFamily="34" charset="0"/>
              </a:rPr>
              <a:t> + aceleração * tempo </a:t>
            </a:r>
          </a:p>
          <a:p>
            <a:r>
              <a:rPr lang="pt-BR" sz="1800" dirty="0" err="1">
                <a:latin typeface="Arial" panose="020B0604020202020204" pitchFamily="34" charset="0"/>
              </a:rPr>
              <a:t>Vf</a:t>
            </a:r>
            <a:r>
              <a:rPr lang="pt-BR" sz="1800" dirty="0">
                <a:latin typeface="Arial" panose="020B0604020202020204" pitchFamily="34" charset="0"/>
              </a:rPr>
              <a:t> = vi </a:t>
            </a:r>
            <a:r>
              <a:rPr lang="pt-BR" dirty="0">
                <a:latin typeface="Arial" panose="020B0604020202020204" pitchFamily="34" charset="0"/>
              </a:rPr>
              <a:t>+</a:t>
            </a:r>
            <a:r>
              <a:rPr lang="pt-BR" sz="1800" dirty="0">
                <a:latin typeface="Arial" panose="020B0604020202020204" pitchFamily="34" charset="0"/>
              </a:rPr>
              <a:t> a*t</a:t>
            </a: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dirty="0">
                <a:highlight>
                  <a:srgbClr val="00FF00"/>
                </a:highlight>
                <a:latin typeface="Arial" panose="020B0604020202020204" pitchFamily="34" charset="0"/>
              </a:rPr>
              <a:t>  </a:t>
            </a: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pPr marL="0" indent="0">
              <a:buNone/>
            </a:pPr>
            <a:r>
              <a:rPr lang="en-US" sz="1600" dirty="0"/>
              <a:t>1-entre com o valor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velocidade</a:t>
            </a:r>
            <a:r>
              <a:rPr lang="en-US" sz="1600" dirty="0"/>
              <a:t> </a:t>
            </a:r>
            <a:r>
              <a:rPr lang="en-US" sz="1600" dirty="0" err="1"/>
              <a:t>inicial</a:t>
            </a:r>
            <a:r>
              <a:rPr lang="en-US" sz="1600" dirty="0"/>
              <a:t>. (m/s)</a:t>
            </a:r>
          </a:p>
          <a:p>
            <a:pPr marL="0" indent="0">
              <a:buNone/>
            </a:pPr>
            <a:r>
              <a:rPr lang="en-US" sz="1600" dirty="0"/>
              <a:t>2- entre com o valor </a:t>
            </a:r>
            <a:r>
              <a:rPr lang="en-US" sz="1600" dirty="0" err="1"/>
              <a:t>em</a:t>
            </a:r>
            <a:r>
              <a:rPr lang="en-US" sz="1600" dirty="0"/>
              <a:t>  </a:t>
            </a:r>
            <a:r>
              <a:rPr lang="en-US" sz="1600" dirty="0" err="1"/>
              <a:t>aceleração</a:t>
            </a:r>
            <a:r>
              <a:rPr lang="en-US" sz="1600" dirty="0"/>
              <a:t>. (m/s^2)</a:t>
            </a:r>
          </a:p>
          <a:p>
            <a:pPr marL="0" indent="0">
              <a:buNone/>
            </a:pPr>
            <a:r>
              <a:rPr lang="en-US" sz="1600" dirty="0"/>
              <a:t>3-entre com o valor </a:t>
            </a:r>
            <a:r>
              <a:rPr lang="en-US" sz="1600" dirty="0" err="1"/>
              <a:t>em</a:t>
            </a:r>
            <a:r>
              <a:rPr lang="en-US" sz="1600" dirty="0"/>
              <a:t> tempo. (s)</a:t>
            </a:r>
          </a:p>
          <a:p>
            <a:pPr marL="0" indent="0">
              <a:buNone/>
            </a:pPr>
            <a:r>
              <a:rPr lang="en-US" sz="1600" dirty="0"/>
              <a:t>4- </a:t>
            </a:r>
            <a:r>
              <a:rPr lang="en-US" sz="1600" dirty="0" err="1"/>
              <a:t>Velocidade</a:t>
            </a:r>
            <a:r>
              <a:rPr lang="en-US" sz="1600" dirty="0"/>
              <a:t> final = </a:t>
            </a:r>
            <a:r>
              <a:rPr lang="en-US" sz="1600" dirty="0" err="1"/>
              <a:t>velocidade</a:t>
            </a:r>
            <a:r>
              <a:rPr lang="en-US" sz="1600" dirty="0"/>
              <a:t> </a:t>
            </a:r>
            <a:r>
              <a:rPr lang="en-US" sz="1600" dirty="0" err="1"/>
              <a:t>inicial</a:t>
            </a:r>
            <a:r>
              <a:rPr lang="en-US" sz="1600" dirty="0"/>
              <a:t> + </a:t>
            </a:r>
            <a:r>
              <a:rPr lang="en-US" sz="1600" dirty="0" err="1"/>
              <a:t>aceleração</a:t>
            </a:r>
            <a:r>
              <a:rPr lang="en-US" sz="1600" dirty="0"/>
              <a:t> * tempo </a:t>
            </a:r>
          </a:p>
          <a:p>
            <a:pPr marL="0" indent="0">
              <a:buNone/>
            </a:pPr>
            <a:r>
              <a:rPr lang="en-US" sz="1600" dirty="0"/>
              <a:t>(</a:t>
            </a:r>
            <a:r>
              <a:rPr lang="en-US" sz="1600" dirty="0" err="1"/>
              <a:t>Vf</a:t>
            </a:r>
            <a:r>
              <a:rPr lang="en-US" sz="1600" dirty="0"/>
              <a:t> = Vi + A * T)</a:t>
            </a:r>
          </a:p>
          <a:p>
            <a:pPr marL="0" indent="0">
              <a:buNone/>
            </a:pPr>
            <a:r>
              <a:rPr lang="en-US" sz="1600" dirty="0"/>
              <a:t> 4-</a:t>
            </a:r>
            <a:r>
              <a:rPr lang="pt-BR" sz="1600" dirty="0">
                <a:latin typeface="Arial" panose="020B0604020202020204" pitchFamily="34" charset="0"/>
              </a:rPr>
              <a:t> mostrar o valor da velocidade final.</a:t>
            </a:r>
          </a:p>
          <a:p>
            <a:r>
              <a:rPr lang="pt-BR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4645DB-D56B-4902-B5D9-3280819FB289}"/>
              </a:ext>
            </a:extLst>
          </p:cNvPr>
          <p:cNvSpPr/>
          <p:nvPr/>
        </p:nvSpPr>
        <p:spPr>
          <a:xfrm>
            <a:off x="6331974" y="1325563"/>
            <a:ext cx="747252" cy="462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76A5B1-B1A4-49CA-BAE9-3D007F3566ED}"/>
              </a:ext>
            </a:extLst>
          </p:cNvPr>
          <p:cNvSpPr/>
          <p:nvPr/>
        </p:nvSpPr>
        <p:spPr>
          <a:xfrm>
            <a:off x="8603225" y="1325562"/>
            <a:ext cx="747252" cy="462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2AD8767-9DB1-41E5-BB2D-DE7DF135D7EA}"/>
              </a:ext>
            </a:extLst>
          </p:cNvPr>
          <p:cNvCxnSpPr>
            <a:cxnSpLocks/>
          </p:cNvCxnSpPr>
          <p:nvPr/>
        </p:nvCxnSpPr>
        <p:spPr>
          <a:xfrm>
            <a:off x="7079226" y="1556620"/>
            <a:ext cx="1140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1925C03-BEA6-4D48-B749-838BF40CD4D8}"/>
              </a:ext>
            </a:extLst>
          </p:cNvPr>
          <p:cNvCxnSpPr>
            <a:cxnSpLocks/>
          </p:cNvCxnSpPr>
          <p:nvPr/>
        </p:nvCxnSpPr>
        <p:spPr>
          <a:xfrm>
            <a:off x="9350477" y="1556620"/>
            <a:ext cx="1455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A1DBD5-E205-4C7A-93EB-777549C7E996}"/>
              </a:ext>
            </a:extLst>
          </p:cNvPr>
          <p:cNvSpPr txBox="1"/>
          <p:nvPr/>
        </p:nvSpPr>
        <p:spPr>
          <a:xfrm>
            <a:off x="7138218" y="1246678"/>
            <a:ext cx="85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vinicial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208431-A6D6-4EC3-A8D7-D0C51B5FD3A4}"/>
              </a:ext>
            </a:extLst>
          </p:cNvPr>
          <p:cNvSpPr txBox="1"/>
          <p:nvPr/>
        </p:nvSpPr>
        <p:spPr>
          <a:xfrm>
            <a:off x="9646674" y="1187303"/>
            <a:ext cx="862780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 final 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FED6DE9-C4FB-4A1A-BFDC-F261EACF46A7}"/>
              </a:ext>
            </a:extLst>
          </p:cNvPr>
          <p:cNvCxnSpPr>
            <a:cxnSpLocks/>
          </p:cNvCxnSpPr>
          <p:nvPr/>
        </p:nvCxnSpPr>
        <p:spPr>
          <a:xfrm>
            <a:off x="5860027" y="1777149"/>
            <a:ext cx="5289754" cy="1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815B50DB-0F94-4D39-888D-A65354381DA6}"/>
              </a:ext>
            </a:extLst>
          </p:cNvPr>
          <p:cNvSpPr/>
          <p:nvPr/>
        </p:nvSpPr>
        <p:spPr>
          <a:xfrm>
            <a:off x="7649497" y="2498732"/>
            <a:ext cx="2077375" cy="894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72F5A5C-B55A-44C6-B8B7-ACDAB9C3E914}"/>
              </a:ext>
            </a:extLst>
          </p:cNvPr>
          <p:cNvCxnSpPr/>
          <p:nvPr/>
        </p:nvCxnSpPr>
        <p:spPr>
          <a:xfrm>
            <a:off x="5987846" y="2753032"/>
            <a:ext cx="166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6BA904-09CB-4620-9A58-8D06CDEE6AB6}"/>
              </a:ext>
            </a:extLst>
          </p:cNvPr>
          <p:cNvSpPr txBox="1"/>
          <p:nvPr/>
        </p:nvSpPr>
        <p:spPr>
          <a:xfrm>
            <a:off x="6331974" y="2491524"/>
            <a:ext cx="2622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VIinicial</a:t>
            </a:r>
            <a:endParaRPr lang="pt-BR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B93762E-3E1B-40FC-ACB9-FB8458D415BD}"/>
              </a:ext>
            </a:extLst>
          </p:cNvPr>
          <p:cNvCxnSpPr/>
          <p:nvPr/>
        </p:nvCxnSpPr>
        <p:spPr>
          <a:xfrm>
            <a:off x="5981812" y="3038870"/>
            <a:ext cx="166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563FE0A-29FD-4E3A-971C-A276B4541FDF}"/>
              </a:ext>
            </a:extLst>
          </p:cNvPr>
          <p:cNvCxnSpPr/>
          <p:nvPr/>
        </p:nvCxnSpPr>
        <p:spPr>
          <a:xfrm>
            <a:off x="5981812" y="3279057"/>
            <a:ext cx="166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3782401-E438-429A-9680-691C7CCA366F}"/>
              </a:ext>
            </a:extLst>
          </p:cNvPr>
          <p:cNvCxnSpPr/>
          <p:nvPr/>
        </p:nvCxnSpPr>
        <p:spPr>
          <a:xfrm>
            <a:off x="9678628" y="2945945"/>
            <a:ext cx="166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518049-2395-4DC2-AE94-AC18E9B31917}"/>
              </a:ext>
            </a:extLst>
          </p:cNvPr>
          <p:cNvSpPr txBox="1"/>
          <p:nvPr/>
        </p:nvSpPr>
        <p:spPr>
          <a:xfrm>
            <a:off x="6138010" y="2777692"/>
            <a:ext cx="134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Aceleração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53CB23A-2454-4A78-A897-431987AE25AA}"/>
              </a:ext>
            </a:extLst>
          </p:cNvPr>
          <p:cNvSpPr txBox="1"/>
          <p:nvPr/>
        </p:nvSpPr>
        <p:spPr>
          <a:xfrm>
            <a:off x="6381135" y="3009932"/>
            <a:ext cx="11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98192F-A153-49F6-9E0B-AE0A50CDDA64}"/>
              </a:ext>
            </a:extLst>
          </p:cNvPr>
          <p:cNvSpPr txBox="1"/>
          <p:nvPr/>
        </p:nvSpPr>
        <p:spPr>
          <a:xfrm>
            <a:off x="9930581" y="2660801"/>
            <a:ext cx="111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vfinal</a:t>
            </a:r>
            <a:endParaRPr lang="pt-BR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D0E3A90-56A3-43D4-B4D8-7599512F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61"/>
            <a:ext cx="5171306" cy="6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94774-D3A7-4C11-A7F4-74EBDA5F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7" y="-42145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6E31DD-EA2D-49FD-BB39-DFEDDE0BF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68" y="1088619"/>
            <a:ext cx="11424264" cy="4880720"/>
          </a:xfrm>
        </p:spPr>
      </p:pic>
    </p:spTree>
    <p:extLst>
      <p:ext uri="{BB962C8B-B14F-4D97-AF65-F5344CB8AC3E}">
        <p14:creationId xmlns:p14="http://schemas.microsoft.com/office/powerpoint/2010/main" val="278248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404BB-CB9D-49B3-9D10-525F6D55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11" y="-380600"/>
            <a:ext cx="10515600" cy="1325563"/>
          </a:xfrm>
        </p:spPr>
        <p:txBody>
          <a:bodyPr/>
          <a:lstStyle/>
          <a:p>
            <a:r>
              <a:rPr lang="pt-BR" sz="4400" b="0" i="0" dirty="0">
                <a:effectLst/>
                <a:latin typeface="Arial" panose="020B0604020202020204" pitchFamily="34" charset="0"/>
              </a:rPr>
              <a:t>EXEMPLO 10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EEFEFA-16A0-44AB-914D-3ECC0B8A016C}"/>
              </a:ext>
            </a:extLst>
          </p:cNvPr>
          <p:cNvSpPr txBox="1"/>
          <p:nvPr/>
        </p:nvSpPr>
        <p:spPr>
          <a:xfrm>
            <a:off x="5749581" y="133927"/>
            <a:ext cx="6258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Arial" panose="020B0604020202020204" pitchFamily="34" charset="0"/>
              </a:rPr>
              <a:t>Desenvolva um programa que determine a posição final de um corpo em movimento uniformemente variável</a:t>
            </a: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1800" dirty="0"/>
              <a:t>Resolução:</a:t>
            </a:r>
          </a:p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 = </a:t>
            </a:r>
            <a:r>
              <a:rPr lang="pt-BR" dirty="0" err="1">
                <a:solidFill>
                  <a:srgbClr val="202124"/>
                </a:solidFill>
                <a:latin typeface="arial" panose="020B0604020202020204" pitchFamily="34" charset="0"/>
              </a:rPr>
              <a:t>So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 + </a:t>
            </a:r>
            <a:r>
              <a:rPr lang="pt-BR" dirty="0" err="1">
                <a:solidFill>
                  <a:srgbClr val="202124"/>
                </a:solidFill>
                <a:latin typeface="arial" panose="020B0604020202020204" pitchFamily="34" charset="0"/>
              </a:rPr>
              <a:t>Vot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+(</a:t>
            </a:r>
            <a:r>
              <a:rPr lang="pt-BR" dirty="0" err="1">
                <a:solidFill>
                  <a:srgbClr val="202124"/>
                </a:solidFill>
                <a:latin typeface="arial" panose="020B0604020202020204" pitchFamily="34" charset="0"/>
              </a:rPr>
              <a:t>at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 * </a:t>
            </a:r>
            <a:r>
              <a:rPr lang="pt-BR" dirty="0" err="1">
                <a:solidFill>
                  <a:srgbClr val="202124"/>
                </a:solidFill>
                <a:latin typeface="arial" panose="020B0604020202020204" pitchFamily="34" charset="0"/>
              </a:rPr>
              <a:t>at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) / 2</a:t>
            </a:r>
            <a:endParaRPr lang="pt-BR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1800" dirty="0"/>
              <a:t>(</a:t>
            </a:r>
            <a:r>
              <a:rPr lang="pt-BR" sz="1800" dirty="0" err="1"/>
              <a:t>So</a:t>
            </a:r>
            <a:r>
              <a:rPr lang="pt-BR" sz="1800" dirty="0"/>
              <a:t>= espaço inicial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 = velocidade inicial).</a:t>
            </a:r>
          </a:p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(t = intervalo de tempo). </a:t>
            </a:r>
          </a:p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(a = aceleração ).</a:t>
            </a:r>
          </a:p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(S = espaço final)</a:t>
            </a:r>
          </a:p>
          <a:p>
            <a:endParaRPr lang="pt-BR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sz="18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pt-BR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sz="18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pPr marL="0" indent="0">
              <a:buNone/>
            </a:pPr>
            <a:r>
              <a:rPr lang="en-US" sz="1600" dirty="0"/>
              <a:t>1-entre com o valor de </a:t>
            </a:r>
            <a:r>
              <a:rPr lang="en-US" sz="1600" dirty="0" err="1"/>
              <a:t>espaço</a:t>
            </a:r>
            <a:r>
              <a:rPr lang="en-US" sz="1600" dirty="0"/>
              <a:t> </a:t>
            </a:r>
            <a:r>
              <a:rPr lang="en-US" sz="1600" dirty="0" err="1"/>
              <a:t>inicial</a:t>
            </a:r>
            <a:r>
              <a:rPr lang="en-US" sz="1600" dirty="0"/>
              <a:t>.</a:t>
            </a:r>
          </a:p>
          <a:p>
            <a:r>
              <a:rPr lang="en-US" sz="1600" dirty="0"/>
              <a:t>2- entre com o valor da </a:t>
            </a:r>
            <a:r>
              <a:rPr lang="en-US" sz="1600" dirty="0" err="1"/>
              <a:t>velocidade</a:t>
            </a:r>
            <a:r>
              <a:rPr lang="en-US" sz="1600" dirty="0"/>
              <a:t> </a:t>
            </a:r>
            <a:r>
              <a:rPr lang="en-US" sz="1600" dirty="0" err="1"/>
              <a:t>inicial</a:t>
            </a:r>
            <a:r>
              <a:rPr lang="en-US" sz="1600" dirty="0"/>
              <a:t> do </a:t>
            </a:r>
            <a:r>
              <a:rPr lang="en-US" sz="1600" dirty="0" err="1"/>
              <a:t>movel</a:t>
            </a:r>
            <a:r>
              <a:rPr lang="en-US" sz="1600" dirty="0"/>
              <a:t>).</a:t>
            </a:r>
          </a:p>
          <a:p>
            <a:pPr marL="0" indent="0">
              <a:buNone/>
            </a:pPr>
            <a:r>
              <a:rPr lang="en-US" sz="1600" dirty="0"/>
              <a:t>3- </a:t>
            </a:r>
            <a:r>
              <a:rPr lang="en-US" sz="1600" dirty="0" err="1"/>
              <a:t>entrar</a:t>
            </a:r>
            <a:r>
              <a:rPr lang="en-US" sz="1600" dirty="0"/>
              <a:t> com o interval de tempo.</a:t>
            </a:r>
          </a:p>
          <a:p>
            <a:pPr marL="0" indent="0">
              <a:buNone/>
            </a:pPr>
            <a:r>
              <a:rPr lang="en-US" sz="1600" dirty="0"/>
              <a:t>4 – </a:t>
            </a:r>
            <a:r>
              <a:rPr lang="en-US" sz="1600" dirty="0" err="1"/>
              <a:t>entrar</a:t>
            </a:r>
            <a:r>
              <a:rPr lang="en-US" sz="1600" dirty="0"/>
              <a:t> co o valor da </a:t>
            </a:r>
            <a:r>
              <a:rPr lang="en-US" sz="1600" dirty="0" err="1"/>
              <a:t>aceleração</a:t>
            </a:r>
            <a:r>
              <a:rPr lang="en-US" sz="1600" dirty="0"/>
              <a:t>.</a:t>
            </a:r>
          </a:p>
          <a:p>
            <a:r>
              <a:rPr lang="en-US" sz="1600" dirty="0"/>
              <a:t>4- </a:t>
            </a:r>
            <a:r>
              <a:rPr lang="en-US" sz="1600" dirty="0" err="1"/>
              <a:t>efetuar</a:t>
            </a:r>
            <a:r>
              <a:rPr lang="en-US" sz="1600" dirty="0"/>
              <a:t> o </a:t>
            </a:r>
            <a:r>
              <a:rPr lang="en-US" sz="1600" dirty="0" err="1"/>
              <a:t>calculo</a:t>
            </a:r>
            <a:r>
              <a:rPr lang="en-US" sz="1600" dirty="0"/>
              <a:t> </a:t>
            </a:r>
            <a:r>
              <a:rPr lang="pt-B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 = </a:t>
            </a:r>
            <a:r>
              <a:rPr lang="pt-BR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So</a:t>
            </a:r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 + </a:t>
            </a:r>
            <a:r>
              <a:rPr lang="pt-BR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Vot</a:t>
            </a:r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+(</a:t>
            </a:r>
            <a:r>
              <a:rPr lang="pt-BR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at</a:t>
            </a:r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 * </a:t>
            </a:r>
            <a:r>
              <a:rPr lang="pt-BR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at</a:t>
            </a:r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) / 2.</a:t>
            </a:r>
            <a:endParaRPr lang="pt-BR" sz="1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</a:rPr>
              <a:t>3- mostrar o valor do espaço final (S).</a:t>
            </a:r>
          </a:p>
          <a:p>
            <a:r>
              <a:rPr lang="pt-BR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7EC70-E2B5-440D-B421-CC488EDD3654}"/>
              </a:ext>
            </a:extLst>
          </p:cNvPr>
          <p:cNvSpPr/>
          <p:nvPr/>
        </p:nvSpPr>
        <p:spPr>
          <a:xfrm>
            <a:off x="7480817" y="3150634"/>
            <a:ext cx="2077375" cy="16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A15246F-5ACC-4144-8458-78084B1C8EB6}"/>
              </a:ext>
            </a:extLst>
          </p:cNvPr>
          <p:cNvCxnSpPr/>
          <p:nvPr/>
        </p:nvCxnSpPr>
        <p:spPr>
          <a:xfrm>
            <a:off x="6073571" y="3357652"/>
            <a:ext cx="1384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B1E6106-DC0A-44FF-974D-0DAB7465B997}"/>
              </a:ext>
            </a:extLst>
          </p:cNvPr>
          <p:cNvCxnSpPr/>
          <p:nvPr/>
        </p:nvCxnSpPr>
        <p:spPr>
          <a:xfrm>
            <a:off x="6095853" y="3833109"/>
            <a:ext cx="1384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19BE086-545C-43D5-B6F0-F929C0D51803}"/>
              </a:ext>
            </a:extLst>
          </p:cNvPr>
          <p:cNvCxnSpPr>
            <a:cxnSpLocks/>
          </p:cNvCxnSpPr>
          <p:nvPr/>
        </p:nvCxnSpPr>
        <p:spPr>
          <a:xfrm>
            <a:off x="5832536" y="4273800"/>
            <a:ext cx="1625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CB18C2A-9387-4DA9-801B-6945DE3507E6}"/>
              </a:ext>
            </a:extLst>
          </p:cNvPr>
          <p:cNvCxnSpPr/>
          <p:nvPr/>
        </p:nvCxnSpPr>
        <p:spPr>
          <a:xfrm>
            <a:off x="6096000" y="4629150"/>
            <a:ext cx="1384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A438DBE-80A5-44B6-8B5A-DA2C73890C9B}"/>
              </a:ext>
            </a:extLst>
          </p:cNvPr>
          <p:cNvCxnSpPr/>
          <p:nvPr/>
        </p:nvCxnSpPr>
        <p:spPr>
          <a:xfrm>
            <a:off x="9458325" y="4041945"/>
            <a:ext cx="1384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825FFE2-E731-4E73-ADDF-A3A4C9419ADB}"/>
              </a:ext>
            </a:extLst>
          </p:cNvPr>
          <p:cNvSpPr txBox="1"/>
          <p:nvPr/>
        </p:nvSpPr>
        <p:spPr>
          <a:xfrm>
            <a:off x="6027909" y="3098367"/>
            <a:ext cx="159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espaço inicial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C1D504-4B1B-4A61-9BDA-650129147C88}"/>
              </a:ext>
            </a:extLst>
          </p:cNvPr>
          <p:cNvSpPr txBox="1"/>
          <p:nvPr/>
        </p:nvSpPr>
        <p:spPr>
          <a:xfrm>
            <a:off x="5819554" y="3513605"/>
            <a:ext cx="2077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velocidade inicial</a:t>
            </a: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F8EE96-DC52-48C6-B8A0-18F3CD35F7DE}"/>
              </a:ext>
            </a:extLst>
          </p:cNvPr>
          <p:cNvSpPr txBox="1"/>
          <p:nvPr/>
        </p:nvSpPr>
        <p:spPr>
          <a:xfrm>
            <a:off x="5712227" y="3981153"/>
            <a:ext cx="2461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2124"/>
                </a:solidFill>
                <a:latin typeface="arial" panose="020B0604020202020204" pitchFamily="34" charset="0"/>
              </a:rPr>
              <a:t>intervalo de tempo</a:t>
            </a:r>
            <a:endParaRPr lang="pt-BR" sz="1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A0C1D4C-7989-4C22-A72D-A2138E0E0A35}"/>
              </a:ext>
            </a:extLst>
          </p:cNvPr>
          <p:cNvSpPr txBox="1"/>
          <p:nvPr/>
        </p:nvSpPr>
        <p:spPr>
          <a:xfrm>
            <a:off x="6095853" y="4334053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aceleração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FB29C3-E506-4ADF-AB1C-D5E2C3E4D8DD}"/>
              </a:ext>
            </a:extLst>
          </p:cNvPr>
          <p:cNvSpPr txBox="1"/>
          <p:nvPr/>
        </p:nvSpPr>
        <p:spPr>
          <a:xfrm>
            <a:off x="9488629" y="3720983"/>
            <a:ext cx="152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Espaço final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C983B9B-6296-4951-A9DB-2B83B81C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570963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F4BA8-37D2-40D8-9A2E-A8E51522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4075D1-62C4-4FA1-B82A-24491AE92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8" y="1504950"/>
            <a:ext cx="11672174" cy="4819649"/>
          </a:xfrm>
        </p:spPr>
      </p:pic>
    </p:spTree>
    <p:extLst>
      <p:ext uri="{BB962C8B-B14F-4D97-AF65-F5344CB8AC3E}">
        <p14:creationId xmlns:p14="http://schemas.microsoft.com/office/powerpoint/2010/main" val="208407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B510E-38BF-406F-A7AB-ABFC07A1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792"/>
          </a:xfrm>
        </p:spPr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Diretivas para o processador -Bibliotecas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6A85D-1950-4B85-A3AF-779B1C1A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Diretiva </a:t>
            </a:r>
            <a:r>
              <a:rPr lang="pt-BR" b="0" i="0" dirty="0">
                <a:effectLst/>
                <a:latin typeface="Courier New" panose="02070309020205020404" pitchFamily="49" charset="0"/>
              </a:rPr>
              <a:t>#include</a:t>
            </a:r>
            <a:r>
              <a:rPr lang="pt-BR" b="0" i="0" dirty="0">
                <a:effectLst/>
                <a:latin typeface="Arial" panose="020B0604020202020204" pitchFamily="34" charset="0"/>
              </a:rPr>
              <a:t>permite incluir uma biblioteca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Bibliotecas contêm funções pré-definidas, utilizadas nos programas.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Exemplos:</a:t>
            </a:r>
            <a:endParaRPr lang="pt-BR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4CC0C37-08D8-4861-90E5-E25980054A46}"/>
              </a:ext>
            </a:extLst>
          </p:cNvPr>
          <p:cNvSpPr/>
          <p:nvPr/>
        </p:nvSpPr>
        <p:spPr>
          <a:xfrm>
            <a:off x="1340528" y="3428999"/>
            <a:ext cx="9507985" cy="2465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211C00E-FD1F-4185-965F-CA344BA8B0A1}"/>
              </a:ext>
            </a:extLst>
          </p:cNvPr>
          <p:cNvCxnSpPr>
            <a:endCxn id="4" idx="2"/>
          </p:cNvCxnSpPr>
          <p:nvPr/>
        </p:nvCxnSpPr>
        <p:spPr>
          <a:xfrm flipH="1">
            <a:off x="6094521" y="3428999"/>
            <a:ext cx="1479" cy="2465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6F8D98B-6905-474E-8F3F-163B3701F965}"/>
              </a:ext>
            </a:extLst>
          </p:cNvPr>
          <p:cNvCxnSpPr>
            <a:cxnSpLocks/>
          </p:cNvCxnSpPr>
          <p:nvPr/>
        </p:nvCxnSpPr>
        <p:spPr>
          <a:xfrm>
            <a:off x="1340528" y="3959441"/>
            <a:ext cx="9507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4CC6785-0DD4-4770-AAE8-4E3501C781F9}"/>
              </a:ext>
            </a:extLst>
          </p:cNvPr>
          <p:cNvCxnSpPr>
            <a:cxnSpLocks/>
          </p:cNvCxnSpPr>
          <p:nvPr/>
        </p:nvCxnSpPr>
        <p:spPr>
          <a:xfrm>
            <a:off x="1340528" y="4555724"/>
            <a:ext cx="9507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7E04DFC-40F9-4305-AA4D-DDC66A280A5C}"/>
              </a:ext>
            </a:extLst>
          </p:cNvPr>
          <p:cNvCxnSpPr>
            <a:cxnSpLocks/>
          </p:cNvCxnSpPr>
          <p:nvPr/>
        </p:nvCxnSpPr>
        <p:spPr>
          <a:xfrm>
            <a:off x="1340528" y="5257060"/>
            <a:ext cx="9507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053E59-A47D-4CB5-8115-19043FC6CF32}"/>
              </a:ext>
            </a:extLst>
          </p:cNvPr>
          <p:cNvSpPr/>
          <p:nvPr/>
        </p:nvSpPr>
        <p:spPr>
          <a:xfrm>
            <a:off x="1420427" y="3428999"/>
            <a:ext cx="4555728" cy="530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#include &lt;</a:t>
            </a:r>
            <a:r>
              <a:rPr lang="pt-BR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stdio.h</a:t>
            </a:r>
            <a:r>
              <a:rPr lang="pt-BR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&gt;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6B6D56-34CA-4100-ADDC-98FA573FD543}"/>
              </a:ext>
            </a:extLst>
          </p:cNvPr>
          <p:cNvSpPr txBox="1"/>
          <p:nvPr/>
        </p:nvSpPr>
        <p:spPr>
          <a:xfrm>
            <a:off x="6103402" y="3498678"/>
            <a:ext cx="450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Arial" panose="020B0604020202020204" pitchFamily="34" charset="0"/>
              </a:rPr>
              <a:t>Funções de entrada e saída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FEB1F1-4B35-4A65-B19E-2082A0695C70}"/>
              </a:ext>
            </a:extLst>
          </p:cNvPr>
          <p:cNvSpPr txBox="1"/>
          <p:nvPr/>
        </p:nvSpPr>
        <p:spPr>
          <a:xfrm>
            <a:off x="2707690" y="4085384"/>
            <a:ext cx="45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#include &lt;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stdlib.h</a:t>
            </a:r>
            <a:r>
              <a:rPr lang="pt-BR" b="0" i="0" dirty="0">
                <a:effectLst/>
                <a:latin typeface="Arial" panose="020B0604020202020204" pitchFamily="34" charset="0"/>
              </a:rPr>
              <a:t>&gt;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C533098-A3DC-4600-88AF-ED43C5F31A5D}"/>
              </a:ext>
            </a:extLst>
          </p:cNvPr>
          <p:cNvSpPr txBox="1"/>
          <p:nvPr/>
        </p:nvSpPr>
        <p:spPr>
          <a:xfrm>
            <a:off x="7507540" y="4064140"/>
            <a:ext cx="434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Funções padrão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0868A2-1E58-4580-8D1B-FC990A72A521}"/>
              </a:ext>
            </a:extLst>
          </p:cNvPr>
          <p:cNvSpPr txBox="1"/>
          <p:nvPr/>
        </p:nvSpPr>
        <p:spPr>
          <a:xfrm>
            <a:off x="2707690" y="4724786"/>
            <a:ext cx="254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#include &lt;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math.h</a:t>
            </a:r>
            <a:r>
              <a:rPr lang="pt-BR" b="0" i="0" dirty="0">
                <a:effectLst/>
                <a:latin typeface="Arial" panose="020B0604020202020204" pitchFamily="34" charset="0"/>
              </a:rPr>
              <a:t>&gt;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9682D7-C570-44B7-98DE-0AAF173B09AF}"/>
              </a:ext>
            </a:extLst>
          </p:cNvPr>
          <p:cNvSpPr txBox="1"/>
          <p:nvPr/>
        </p:nvSpPr>
        <p:spPr>
          <a:xfrm>
            <a:off x="6334213" y="4677977"/>
            <a:ext cx="444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Funções matemáticas (não tão básicas)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B01CC9-2B03-433C-A34A-107FB45AD521}"/>
              </a:ext>
            </a:extLst>
          </p:cNvPr>
          <p:cNvSpPr txBox="1"/>
          <p:nvPr/>
        </p:nvSpPr>
        <p:spPr>
          <a:xfrm>
            <a:off x="2726179" y="5360448"/>
            <a:ext cx="431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>
                <a:effectLst/>
                <a:latin typeface="Arial" panose="020B0604020202020204" pitchFamily="34" charset="0"/>
              </a:rPr>
              <a:t>#include &lt;string.h&gt;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11C319C-668E-49B4-866F-B42C1A4D1532}"/>
              </a:ext>
            </a:extLst>
          </p:cNvPr>
          <p:cNvSpPr txBox="1"/>
          <p:nvPr/>
        </p:nvSpPr>
        <p:spPr>
          <a:xfrm>
            <a:off x="7440227" y="5380393"/>
            <a:ext cx="3411987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Funções de texto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071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0B7105-97DA-4D05-B38F-39893ECF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52345"/>
            <a:ext cx="98602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A6C2D235-8B1F-41BF-8EF1-EF5DB08A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48074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6C9C80-9BD5-423B-8B2E-4BA1AB52B9B9}"/>
              </a:ext>
            </a:extLst>
          </p:cNvPr>
          <p:cNvSpPr txBox="1"/>
          <p:nvPr/>
        </p:nvSpPr>
        <p:spPr>
          <a:xfrm>
            <a:off x="1482571" y="5450889"/>
            <a:ext cx="91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as porta de buli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577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0248FA-B573-42F1-89B8-527DF177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8480D7-1761-49F7-9D19-001B8280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0"/>
            <a:ext cx="922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A59A0-2B5B-473A-B83B-A10E85F8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792" y="1825625"/>
            <a:ext cx="3439433" cy="4584700"/>
          </a:xfrm>
        </p:spPr>
        <p:txBody>
          <a:bodyPr/>
          <a:lstStyle/>
          <a:p>
            <a:r>
              <a:rPr lang="pt-BR" dirty="0"/>
              <a:t>Decisão Simples:</a:t>
            </a:r>
          </a:p>
          <a:p>
            <a:r>
              <a:rPr lang="pt-BR" dirty="0"/>
              <a:t>Se sim for verdadeiro efetua a operação </a:t>
            </a:r>
          </a:p>
          <a:p>
            <a:r>
              <a:rPr lang="pt-BR" dirty="0"/>
              <a:t>Se não for verdadeiro não faz nada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49E49A-67EC-4517-9703-3F39F220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57" y="447675"/>
            <a:ext cx="795553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1AC9922A-2F34-447E-A8CD-E2159E670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6349144" cy="65151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693AC3-8F47-4C35-AA87-7A74D4CD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-819150"/>
            <a:ext cx="5934075" cy="76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5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95A61-93DA-4F11-8083-640D369C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27050"/>
            <a:ext cx="10515600" cy="1325563"/>
          </a:xfrm>
        </p:spPr>
        <p:txBody>
          <a:bodyPr/>
          <a:lstStyle/>
          <a:p>
            <a:r>
              <a:rPr lang="pt-BR" dirty="0"/>
              <a:t>Programa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064E79-6483-463D-B26C-9026F8F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3" y="222890"/>
            <a:ext cx="6906227" cy="64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62E7AB9-0409-4909-8172-037A1143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63" y="762001"/>
            <a:ext cx="6534859" cy="54197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E80DAAF-A523-49D6-A4C8-C3E204E62B8C}"/>
              </a:ext>
            </a:extLst>
          </p:cNvPr>
          <p:cNvSpPr txBox="1"/>
          <p:nvPr/>
        </p:nvSpPr>
        <p:spPr>
          <a:xfrm>
            <a:off x="7004337" y="904875"/>
            <a:ext cx="47625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Decisão composta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sim for verdadeiro efetua a operação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não for verdadeiro ele faz a operação oposta.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943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EE6EE3C-2C46-4332-9FDA-7B2B1758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4" y="-619125"/>
            <a:ext cx="6143625" cy="74104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67FA61-A4B2-494F-AE7B-905C7D0A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49" y="-190500"/>
            <a:ext cx="6134099" cy="67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9EA7E-1483-4F07-985C-426D990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384175"/>
            <a:ext cx="10515600" cy="1325563"/>
          </a:xfrm>
        </p:spPr>
        <p:txBody>
          <a:bodyPr/>
          <a:lstStyle/>
          <a:p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9D3CBFB-E1C4-493F-B329-122DCD443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825625"/>
            <a:ext cx="10968233" cy="4950828"/>
          </a:xfrm>
        </p:spPr>
      </p:pic>
    </p:spTree>
    <p:extLst>
      <p:ext uri="{BB962C8B-B14F-4D97-AF65-F5344CB8AC3E}">
        <p14:creationId xmlns:p14="http://schemas.microsoft.com/office/powerpoint/2010/main" val="187579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C3E8B-0A89-43C6-91AC-305AD82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Declarações -constantes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5812C-FE5A-437B-880F-E36289DE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901"/>
            <a:ext cx="10515600" cy="3660775"/>
          </a:xfrm>
        </p:spPr>
        <p:txBody>
          <a:bodyPr/>
          <a:lstStyle/>
          <a:p>
            <a:r>
              <a:rPr lang="pt-BR" sz="2400" b="0" i="0" dirty="0">
                <a:effectLst/>
                <a:latin typeface="Arial" panose="020B0604020202020204" pitchFamily="34" charset="0"/>
              </a:rPr>
              <a:t>Constantes são parâmetros fixos do programa.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</a:rPr>
              <a:t>São declarados no inicio dos programas</a:t>
            </a:r>
            <a:endParaRPr lang="pt-BR" sz="2400" dirty="0">
              <a:latin typeface="Arial" panose="020B0604020202020204" pitchFamily="34" charset="0"/>
            </a:endParaRPr>
          </a:p>
          <a:p>
            <a:r>
              <a:rPr lang="pt-BR" sz="2400" b="0" i="0" dirty="0">
                <a:effectLst/>
                <a:latin typeface="Arial" panose="020B0604020202020204" pitchFamily="34" charset="0"/>
              </a:rPr>
              <a:t>Os nomes das constante devem conter apenas letras, dígitos e o símbolo _ e iniciar com letra ou _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</a:rPr>
              <a:t>Exemplos:</a:t>
            </a: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</a:rPr>
              <a:t>        </a:t>
            </a:r>
            <a:r>
              <a:rPr lang="pt-BR" sz="2400" b="0" i="0" dirty="0">
                <a:effectLst/>
                <a:latin typeface="Courier New" panose="02070309020205020404" pitchFamily="49" charset="0"/>
              </a:rPr>
              <a:t>#declare n10</a:t>
            </a:r>
            <a:endParaRPr lang="pt-BR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</a:rPr>
              <a:t>        </a:t>
            </a:r>
            <a:r>
              <a:rPr lang="pt-BR" sz="2400" b="0" i="0" dirty="0">
                <a:effectLst/>
                <a:latin typeface="Courier New" panose="02070309020205020404" pitchFamily="49" charset="0"/>
              </a:rPr>
              <a:t>#declare n1 10.0</a:t>
            </a:r>
            <a:endParaRPr lang="pt-BR" sz="2400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</a:rPr>
              <a:t>        </a:t>
            </a:r>
            <a:r>
              <a:rPr lang="pt-BR" sz="2400" b="0" i="0" dirty="0">
                <a:effectLst/>
                <a:latin typeface="Courier New" panose="02070309020205020404" pitchFamily="49" charset="0"/>
              </a:rPr>
              <a:t>#declare s”10.2</a:t>
            </a:r>
            <a:r>
              <a:rPr lang="pt-BR" b="0" i="0" dirty="0">
                <a:effectLst/>
                <a:latin typeface="Courier New" panose="02070309020205020404" pitchFamily="49" charset="0"/>
              </a:rPr>
              <a:t>”</a:t>
            </a: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3ED4AC-757A-40E9-B82C-844B3FEC7D8A}"/>
              </a:ext>
            </a:extLst>
          </p:cNvPr>
          <p:cNvSpPr/>
          <p:nvPr/>
        </p:nvSpPr>
        <p:spPr>
          <a:xfrm>
            <a:off x="1935332" y="4873841"/>
            <a:ext cx="7208668" cy="1313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C diferencia letras maiúsculas de minúsculas!</a:t>
            </a:r>
          </a:p>
          <a:p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n, N;</a:t>
            </a:r>
            <a:endParaRPr lang="pt-BR" dirty="0"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n é diferente de N!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51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FC1A7-224A-4969-B229-97067CAC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075"/>
            <a:ext cx="6172200" cy="60654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9B4ACB-4AE2-48A6-8E61-CA9AC8E73357}"/>
              </a:ext>
            </a:extLst>
          </p:cNvPr>
          <p:cNvSpPr txBox="1"/>
          <p:nvPr/>
        </p:nvSpPr>
        <p:spPr>
          <a:xfrm>
            <a:off x="110836" y="646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Desenvolvimento composto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55B817-A621-437D-BE32-AA75626F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600075"/>
            <a:ext cx="6044622" cy="61340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1FB4E09-1250-446A-8C90-64650D8E9222}"/>
              </a:ext>
            </a:extLst>
          </p:cNvPr>
          <p:cNvSpPr txBox="1"/>
          <p:nvPr/>
        </p:nvSpPr>
        <p:spPr>
          <a:xfrm>
            <a:off x="8211844" y="64655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Decisão Simples</a:t>
            </a:r>
          </a:p>
        </p:txBody>
      </p:sp>
    </p:spTree>
    <p:extLst>
      <p:ext uri="{BB962C8B-B14F-4D97-AF65-F5344CB8AC3E}">
        <p14:creationId xmlns:p14="http://schemas.microsoft.com/office/powerpoint/2010/main" val="3945384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56C6E4-811E-4B77-B961-C9353830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Decisão múltipla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C07E11C0-0964-46E7-B037-CD468E38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21" y="2426818"/>
            <a:ext cx="4966009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703DD4-080D-427A-AEE5-19EE6D71C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1719" y="2596835"/>
            <a:ext cx="6339272" cy="35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87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0A1C0-FB91-426A-A87D-9B1F652D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16" y="2605181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decisão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composta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múltipla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1CC30C0-C085-402A-B9DE-F3F4511E8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858" y="467208"/>
            <a:ext cx="543488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17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38185-361F-47DD-A969-B49E83D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115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 1 </a:t>
            </a:r>
            <a:br>
              <a:rPr lang="pt-BR" dirty="0"/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F6F188-052D-4042-A69B-23FCC991B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81" y="520701"/>
            <a:ext cx="10968919" cy="6127750"/>
          </a:xfrm>
        </p:spPr>
      </p:pic>
    </p:spTree>
    <p:extLst>
      <p:ext uri="{BB962C8B-B14F-4D97-AF65-F5344CB8AC3E}">
        <p14:creationId xmlns:p14="http://schemas.microsoft.com/office/powerpoint/2010/main" val="4196437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62FBA-0747-4261-9663-BF8CE31A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923"/>
            <a:ext cx="10515600" cy="1325563"/>
          </a:xfrm>
        </p:spPr>
        <p:txBody>
          <a:bodyPr/>
          <a:lstStyle/>
          <a:p>
            <a:pPr algn="ctr"/>
            <a:r>
              <a:rPr lang="pt-BR"/>
              <a:t>Programação 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BD58AA4-EF3E-436C-ACD9-9FFC74D37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985" y="1029631"/>
            <a:ext cx="10515600" cy="5304494"/>
          </a:xfrm>
        </p:spPr>
      </p:pic>
    </p:spTree>
    <p:extLst>
      <p:ext uri="{BB962C8B-B14F-4D97-AF65-F5344CB8AC3E}">
        <p14:creationId xmlns:p14="http://schemas.microsoft.com/office/powerpoint/2010/main" val="20338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187E4-0365-488E-8CB4-4451CD30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638C8865-2369-4937-A2D6-07C755F39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4F5917-3CA7-42CD-B63A-9A438687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548331"/>
            <a:ext cx="11353800" cy="63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8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DDC15-590E-46B5-BC77-D9D343B2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FLUXOGRAMA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5AD7E5-63E8-4BAD-88BC-B6A3E7B4A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773" y="1882775"/>
            <a:ext cx="5053353" cy="4351338"/>
          </a:xfrm>
        </p:spPr>
      </p:pic>
      <p:sp>
        <p:nvSpPr>
          <p:cNvPr id="6" name="Fluxograma: Entrada Manual 5">
            <a:extLst>
              <a:ext uri="{FF2B5EF4-FFF2-40B4-BE49-F238E27FC236}">
                <a16:creationId xmlns:a16="http://schemas.microsoft.com/office/drawing/2014/main" id="{E1B48C8C-B1A8-4EBE-83F0-E98A8BF5027C}"/>
              </a:ext>
            </a:extLst>
          </p:cNvPr>
          <p:cNvSpPr/>
          <p:nvPr/>
        </p:nvSpPr>
        <p:spPr>
          <a:xfrm>
            <a:off x="5566852" y="1487488"/>
            <a:ext cx="1224565" cy="395287"/>
          </a:xfrm>
          <a:prstGeom prst="flowChartManualIn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E_NRO1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1A131DB-25AC-457B-A028-249F242D01F3}"/>
              </a:ext>
            </a:extLst>
          </p:cNvPr>
          <p:cNvSpPr/>
          <p:nvPr/>
        </p:nvSpPr>
        <p:spPr>
          <a:xfrm>
            <a:off x="5594412" y="6274586"/>
            <a:ext cx="1003176" cy="4122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FIM</a:t>
            </a:r>
          </a:p>
        </p:txBody>
      </p:sp>
      <p:sp>
        <p:nvSpPr>
          <p:cNvPr id="8" name="Fluxograma: Armazenamento Interno 7">
            <a:extLst>
              <a:ext uri="{FF2B5EF4-FFF2-40B4-BE49-F238E27FC236}">
                <a16:creationId xmlns:a16="http://schemas.microsoft.com/office/drawing/2014/main" id="{444C798B-AED0-40E6-A9F7-AE1FEB4D5141}"/>
              </a:ext>
            </a:extLst>
          </p:cNvPr>
          <p:cNvSpPr/>
          <p:nvPr/>
        </p:nvSpPr>
        <p:spPr>
          <a:xfrm>
            <a:off x="3981911" y="787777"/>
            <a:ext cx="4394446" cy="502068"/>
          </a:xfrm>
          <a:prstGeom prst="flowChartInternalStorag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E_NRO1, E_OPERADOR, E_NRO2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FCA68B8-18E6-4F98-B9E1-18034491CA43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6179134" y="1289845"/>
            <a:ext cx="1" cy="23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F841D9-12F3-43C6-A17A-D038B45F02BB}"/>
              </a:ext>
            </a:extLst>
          </p:cNvPr>
          <p:cNvSpPr txBox="1"/>
          <p:nvPr/>
        </p:nvSpPr>
        <p:spPr>
          <a:xfrm>
            <a:off x="479394" y="514905"/>
            <a:ext cx="221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EXEMPLO CALCULADORA 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51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5A8B1-885A-4895-A75C-CE32C205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50" y="-206375"/>
            <a:ext cx="10515600" cy="1325563"/>
          </a:xfrm>
        </p:spPr>
        <p:txBody>
          <a:bodyPr/>
          <a:lstStyle/>
          <a:p>
            <a:r>
              <a:rPr lang="pt-BR" dirty="0"/>
              <a:t>EXEMPLO CALCULADORA DE + E -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65191E-0F1B-4D7F-ACB7-E0DFFB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157" y="1497244"/>
            <a:ext cx="4093767" cy="511557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C9CA5C-8C5D-410F-B806-E82D592D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3111500"/>
            <a:ext cx="7115175" cy="3095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4E47E5-724D-48D9-B2DD-23284385E9E4}"/>
              </a:ext>
            </a:extLst>
          </p:cNvPr>
          <p:cNvSpPr txBox="1"/>
          <p:nvPr/>
        </p:nvSpPr>
        <p:spPr>
          <a:xfrm>
            <a:off x="5943598" y="2253457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DO SWTCH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6E1CA8-58E9-4C36-B844-140E3E9FEE21}"/>
              </a:ext>
            </a:extLst>
          </p:cNvPr>
          <p:cNvSpPr txBox="1"/>
          <p:nvPr/>
        </p:nvSpPr>
        <p:spPr>
          <a:xfrm>
            <a:off x="952500" y="9906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TRDICIONAL </a:t>
            </a:r>
          </a:p>
        </p:txBody>
      </p:sp>
    </p:spTree>
    <p:extLst>
      <p:ext uri="{BB962C8B-B14F-4D97-AF65-F5344CB8AC3E}">
        <p14:creationId xmlns:p14="http://schemas.microsoft.com/office/powerpoint/2010/main" val="1352236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7D26D-1298-466C-9264-1F0726F5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Equação </a:t>
            </a:r>
            <a:br>
              <a:rPr lang="pt-BR" dirty="0"/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2DB3D06-2780-45A6-AA1F-D20927841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926" y="1825625"/>
            <a:ext cx="10388147" cy="4351338"/>
          </a:xfrm>
        </p:spPr>
      </p:pic>
    </p:spTree>
    <p:extLst>
      <p:ext uri="{BB962C8B-B14F-4D97-AF65-F5344CB8AC3E}">
        <p14:creationId xmlns:p14="http://schemas.microsoft.com/office/powerpoint/2010/main" val="1565725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987EC-0752-40F3-B166-E46452B8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139" y="-430006"/>
            <a:ext cx="10515600" cy="1325563"/>
          </a:xfrm>
        </p:spPr>
        <p:txBody>
          <a:bodyPr/>
          <a:lstStyle/>
          <a:p>
            <a:r>
              <a:rPr lang="pt-BR" dirty="0"/>
              <a:t>Exercício 1A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D88E1D-8FC0-46B8-8B8C-051C7711FDA9}"/>
              </a:ext>
            </a:extLst>
          </p:cNvPr>
          <p:cNvSpPr txBox="1"/>
          <p:nvPr/>
        </p:nvSpPr>
        <p:spPr>
          <a:xfrm>
            <a:off x="298174" y="805070"/>
            <a:ext cx="40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E1267B4-EEFA-4BFE-AFB4-EDE8118D3389}"/>
              </a:ext>
            </a:extLst>
          </p:cNvPr>
          <p:cNvSpPr/>
          <p:nvPr/>
        </p:nvSpPr>
        <p:spPr>
          <a:xfrm>
            <a:off x="870012" y="895557"/>
            <a:ext cx="3948747" cy="172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134EF5DB-6325-4426-BA7A-A85CF2D7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13" y="955038"/>
            <a:ext cx="3868848" cy="16287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164C75-5479-47EA-8CEA-B2FBB99D914C}"/>
              </a:ext>
            </a:extLst>
          </p:cNvPr>
          <p:cNvSpPr/>
          <p:nvPr/>
        </p:nvSpPr>
        <p:spPr>
          <a:xfrm>
            <a:off x="6562881" y="895557"/>
            <a:ext cx="3948747" cy="172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8131A74-62BF-4C4C-9F6B-B8D08E4ACB1C}"/>
              </a:ext>
            </a:extLst>
          </p:cNvPr>
          <p:cNvSpPr txBox="1"/>
          <p:nvPr/>
        </p:nvSpPr>
        <p:spPr>
          <a:xfrm>
            <a:off x="6178858" y="665648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EA8FCC8-E2E6-4B64-BF93-CC80A2CC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04" y="955038"/>
            <a:ext cx="3848100" cy="1590675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99AEA66-6BCC-4455-A685-AE97D00E345E}"/>
              </a:ext>
            </a:extLst>
          </p:cNvPr>
          <p:cNvSpPr/>
          <p:nvPr/>
        </p:nvSpPr>
        <p:spPr>
          <a:xfrm>
            <a:off x="870012" y="3267374"/>
            <a:ext cx="3948747" cy="172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78CECC3-A918-4B4C-8F2F-8592064C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8" y="3319226"/>
            <a:ext cx="3848100" cy="16192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2EFC5F-617C-4310-85CD-A18F9A20C672}"/>
              </a:ext>
            </a:extLst>
          </p:cNvPr>
          <p:cNvSpPr txBox="1"/>
          <p:nvPr/>
        </p:nvSpPr>
        <p:spPr>
          <a:xfrm>
            <a:off x="298174" y="3134560"/>
            <a:ext cx="39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86031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1EDB8-A9A9-4365-A7DB-DCBFCB8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Declarações -variáveis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9546E1-172C-4DC9-8ACE-376967C1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3833574"/>
          </a:xfrm>
        </p:spPr>
        <p:txBody>
          <a:bodyPr>
            <a:normAutofit/>
          </a:bodyPr>
          <a:lstStyle/>
          <a:p>
            <a:r>
              <a:rPr lang="pt-BR" sz="2400" b="0" i="0" dirty="0">
                <a:effectLst/>
                <a:latin typeface="Arial" panose="020B0604020202020204" pitchFamily="34" charset="0"/>
              </a:rPr>
              <a:t>Declarações –variáveis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</a:rPr>
              <a:t>Os nomes das variáveis devem conter apenas letras, dígitos e o símbolo _ e iniciar com letra ou _</a:t>
            </a: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Os principais tipos são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BR" sz="1600" b="1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pt-BR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 (numero inteiro (d))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600" b="1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float</a:t>
            </a:r>
            <a:r>
              <a:rPr lang="pt-BR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 (numero real(f))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600" b="1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doublee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char</a:t>
            </a: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Exemplos</a:t>
            </a:r>
            <a:endParaRPr lang="pt-BR" sz="16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latin typeface="Arial" panose="020B0604020202020204" pitchFamily="34" charset="0"/>
              </a:rPr>
              <a:t>           </a:t>
            </a:r>
            <a:r>
              <a:rPr lang="pt-BR" sz="1600" b="0" i="0" dirty="0" err="1">
                <a:effectLst/>
                <a:latin typeface="Courier New" panose="02070309020205020404" pitchFamily="49" charset="0"/>
              </a:rPr>
              <a:t>intn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;</a:t>
            </a:r>
            <a:endParaRPr lang="pt-BR" sz="1600" b="1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latin typeface="Arial" panose="020B0604020202020204" pitchFamily="34" charset="0"/>
              </a:rPr>
              <a:t>           </a:t>
            </a:r>
            <a:r>
              <a:rPr lang="pt-BR" sz="1600" b="0" i="0" dirty="0" err="1">
                <a:effectLst/>
                <a:latin typeface="Courier New" panose="02070309020205020404" pitchFamily="49" charset="0"/>
              </a:rPr>
              <a:t>intquantidade_valores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;</a:t>
            </a:r>
            <a:endParaRPr lang="pt-BR" sz="1600" b="1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latin typeface="Arial" panose="020B0604020202020204" pitchFamily="34" charset="0"/>
              </a:rPr>
              <a:t>           </a:t>
            </a:r>
            <a:r>
              <a:rPr lang="pt-BR" sz="1600" b="0" i="0" dirty="0" err="1">
                <a:effectLst/>
                <a:latin typeface="Courier New" panose="02070309020205020404" pitchFamily="49" charset="0"/>
              </a:rPr>
              <a:t>floatx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, y, </a:t>
            </a:r>
            <a:r>
              <a:rPr lang="pt-BR" sz="1600" b="0" i="0" dirty="0" err="1">
                <a:effectLst/>
                <a:latin typeface="Courier New" panose="02070309020205020404" pitchFamily="49" charset="0"/>
              </a:rPr>
              <a:t>somaValores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;</a:t>
            </a:r>
            <a:endParaRPr lang="pt-BR" sz="16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latin typeface="Arial" panose="020B0604020202020204" pitchFamily="34" charset="0"/>
              </a:rPr>
              <a:t>           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char sexo;</a:t>
            </a:r>
            <a:endParaRPr lang="pt-BR" sz="1600" b="1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latin typeface="Arial" panose="020B0604020202020204" pitchFamily="34" charset="0"/>
              </a:rPr>
              <a:t>           </a:t>
            </a:r>
            <a:r>
              <a:rPr lang="pt-BR" sz="1600" b="0" i="0" dirty="0">
                <a:effectLst/>
                <a:latin typeface="Courier New" panose="02070309020205020404" pitchFamily="49" charset="0"/>
              </a:rPr>
              <a:t>char nome[40];</a:t>
            </a:r>
            <a:endParaRPr lang="pt-BR" sz="24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4E2100B-78CA-49E4-BAF1-B7D55E490EDC}"/>
              </a:ext>
            </a:extLst>
          </p:cNvPr>
          <p:cNvSpPr/>
          <p:nvPr/>
        </p:nvSpPr>
        <p:spPr>
          <a:xfrm>
            <a:off x="1935332" y="4873841"/>
            <a:ext cx="7208668" cy="1313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C diferencia letras maiúsculas de minúsculas!</a:t>
            </a:r>
          </a:p>
          <a:p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n, N;</a:t>
            </a:r>
            <a:endParaRPr lang="pt-BR" dirty="0"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n é diferente de N!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38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FEBF1-C7CC-4189-9B6D-E1468A52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pt-BR" dirty="0" err="1"/>
              <a:t>Exercicio</a:t>
            </a:r>
            <a:r>
              <a:rPr lang="pt-BR" dirty="0"/>
              <a:t> 1b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E77E41-59EF-40A8-AE23-D5114603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5" y="1202633"/>
            <a:ext cx="9808029" cy="51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2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72A42-2100-4E25-BB7E-511AC0C3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57" y="-59788"/>
            <a:ext cx="10515600" cy="1325563"/>
          </a:xfrm>
        </p:spPr>
        <p:txBody>
          <a:bodyPr/>
          <a:lstStyle/>
          <a:p>
            <a:r>
              <a:rPr lang="pt-BR" dirty="0" err="1"/>
              <a:t>Exercicio</a:t>
            </a:r>
            <a:r>
              <a:rPr lang="pt-BR" dirty="0"/>
              <a:t> 3 </a:t>
            </a:r>
            <a:br>
              <a:rPr lang="pt-BR" dirty="0"/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CA7EAF-CDA1-46A6-A14B-EF769CC2DCD9}"/>
              </a:ext>
            </a:extLst>
          </p:cNvPr>
          <p:cNvSpPr txBox="1"/>
          <p:nvPr/>
        </p:nvSpPr>
        <p:spPr>
          <a:xfrm>
            <a:off x="5335475" y="-59788"/>
            <a:ext cx="6856525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Faça a analise, levante os pré-requisitos, o algoritmo e o código que armazene o valor 10 em uma variável A e o valor 20 em uma variável B. A seguir, troque os seus conteúdos fazendo com que o valor que está em A passe para B e vice-versa. Ao final, escrever os valores que ficaram armazenados nas variáveis.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b="0" i="0" dirty="0">
              <a:effectLst/>
              <a:latin typeface="Arial" panose="020B0604020202020204" pitchFamily="34" charset="0"/>
            </a:endParaRP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6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100" dirty="0"/>
              <a:t>Resolução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0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o valor A. 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o valor B.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Sair com o valor vice- versa.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0021B5B-FF9E-4A25-8764-320C5455F7CB}"/>
              </a:ext>
            </a:extLst>
          </p:cNvPr>
          <p:cNvSpPr/>
          <p:nvPr/>
        </p:nvSpPr>
        <p:spPr>
          <a:xfrm>
            <a:off x="8648327" y="1828803"/>
            <a:ext cx="2077375" cy="16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67E928-88B9-4349-9C9D-674CB73E2890}"/>
              </a:ext>
            </a:extLst>
          </p:cNvPr>
          <p:cNvCxnSpPr>
            <a:cxnSpLocks/>
          </p:cNvCxnSpPr>
          <p:nvPr/>
        </p:nvCxnSpPr>
        <p:spPr>
          <a:xfrm>
            <a:off x="7466121" y="2121765"/>
            <a:ext cx="118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4ED1BF0-440C-4444-A422-51E64991FFE0}"/>
              </a:ext>
            </a:extLst>
          </p:cNvPr>
          <p:cNvCxnSpPr>
            <a:cxnSpLocks/>
          </p:cNvCxnSpPr>
          <p:nvPr/>
        </p:nvCxnSpPr>
        <p:spPr>
          <a:xfrm>
            <a:off x="7466121" y="2864088"/>
            <a:ext cx="11822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C86CED-D21C-4A44-A761-2D39E430C503}"/>
              </a:ext>
            </a:extLst>
          </p:cNvPr>
          <p:cNvSpPr txBox="1"/>
          <p:nvPr/>
        </p:nvSpPr>
        <p:spPr>
          <a:xfrm>
            <a:off x="7710994" y="1820057"/>
            <a:ext cx="77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e_A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E66E30-29A7-44B0-BB55-A28BE0793543}"/>
              </a:ext>
            </a:extLst>
          </p:cNvPr>
          <p:cNvSpPr txBox="1"/>
          <p:nvPr/>
        </p:nvSpPr>
        <p:spPr>
          <a:xfrm>
            <a:off x="7744655" y="2571266"/>
            <a:ext cx="62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e_B</a:t>
            </a:r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0ED05AD-B144-452B-B235-C9C760707367}"/>
              </a:ext>
            </a:extLst>
          </p:cNvPr>
          <p:cNvCxnSpPr>
            <a:cxnSpLocks/>
          </p:cNvCxnSpPr>
          <p:nvPr/>
        </p:nvCxnSpPr>
        <p:spPr>
          <a:xfrm>
            <a:off x="10663558" y="2571266"/>
            <a:ext cx="118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E12749-702B-4E86-A957-00FED9ED342F}"/>
              </a:ext>
            </a:extLst>
          </p:cNvPr>
          <p:cNvSpPr txBox="1"/>
          <p:nvPr/>
        </p:nvSpPr>
        <p:spPr>
          <a:xfrm>
            <a:off x="10713495" y="1982570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s_A</a:t>
            </a:r>
            <a:r>
              <a:rPr lang="pt-BR" dirty="0"/>
              <a:t> = </a:t>
            </a:r>
            <a:r>
              <a:rPr lang="pt-BR" dirty="0" err="1"/>
              <a:t>e_B</a:t>
            </a:r>
            <a:endParaRPr lang="pt-BR" dirty="0"/>
          </a:p>
          <a:p>
            <a:r>
              <a:rPr lang="pt-BR" dirty="0" err="1"/>
              <a:t>s_B</a:t>
            </a:r>
            <a:r>
              <a:rPr lang="pt-BR" dirty="0"/>
              <a:t> = </a:t>
            </a:r>
            <a:r>
              <a:rPr lang="pt-BR" dirty="0" err="1"/>
              <a:t>e_A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6F9FA3-176F-49D3-B945-FD3B950237DA}"/>
              </a:ext>
            </a:extLst>
          </p:cNvPr>
          <p:cNvSpPr txBox="1"/>
          <p:nvPr/>
        </p:nvSpPr>
        <p:spPr>
          <a:xfrm>
            <a:off x="5475670" y="1924935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s_A</a:t>
            </a:r>
            <a:r>
              <a:rPr lang="pt-BR" dirty="0"/>
              <a:t> = </a:t>
            </a:r>
            <a:r>
              <a:rPr lang="pt-BR" dirty="0" err="1"/>
              <a:t>e_B</a:t>
            </a:r>
            <a:endParaRPr lang="pt-BR" dirty="0"/>
          </a:p>
          <a:p>
            <a:r>
              <a:rPr lang="pt-BR" dirty="0" err="1"/>
              <a:t>s_B</a:t>
            </a:r>
            <a:r>
              <a:rPr lang="pt-BR" dirty="0"/>
              <a:t> = </a:t>
            </a:r>
            <a:r>
              <a:rPr lang="pt-BR" dirty="0" err="1"/>
              <a:t>e_A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65861C1-C715-4A8A-8C97-4EA48BAC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31" y="571117"/>
            <a:ext cx="3306200" cy="57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43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FEBB9-D1D1-482E-8E44-D4B40921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281B81-27C0-41DA-8A5D-4B157234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470"/>
            <a:ext cx="12192000" cy="51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7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4C621-C29F-4F0E-ADC4-69755C7B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56" y="-439944"/>
            <a:ext cx="10515600" cy="1325563"/>
          </a:xfrm>
        </p:spPr>
        <p:txBody>
          <a:bodyPr/>
          <a:lstStyle/>
          <a:p>
            <a:r>
              <a:rPr lang="pt-BR" dirty="0" err="1"/>
              <a:t>Exercicio</a:t>
            </a:r>
            <a:r>
              <a:rPr lang="pt-BR" dirty="0"/>
              <a:t> 4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27CCE7-ACAF-4C3F-A55A-2398D0729B51}"/>
              </a:ext>
            </a:extLst>
          </p:cNvPr>
          <p:cNvSpPr txBox="1"/>
          <p:nvPr/>
        </p:nvSpPr>
        <p:spPr>
          <a:xfrm>
            <a:off x="5335475" y="-59788"/>
            <a:ext cx="6856525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Faça a analise, o algoritmo e o código que coloque 3 números inteiros quaisquer em ordem decrescente.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b="0" i="0" dirty="0">
              <a:effectLst/>
              <a:latin typeface="Arial" panose="020B0604020202020204" pitchFamily="34" charset="0"/>
            </a:endParaRP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6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100" dirty="0"/>
              <a:t>Resolução: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0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o valor A. 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o valor B.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entra com o valor C.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Sair com os valores em ordem decrescente.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021AC81-8982-49F0-A3BD-5FB93E5CADC3}"/>
              </a:ext>
            </a:extLst>
          </p:cNvPr>
          <p:cNvSpPr/>
          <p:nvPr/>
        </p:nvSpPr>
        <p:spPr>
          <a:xfrm>
            <a:off x="8834758" y="1047568"/>
            <a:ext cx="2077375" cy="16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1778AC2-C281-4C64-BC04-42CCF6A813C9}"/>
              </a:ext>
            </a:extLst>
          </p:cNvPr>
          <p:cNvCxnSpPr/>
          <p:nvPr/>
        </p:nvCxnSpPr>
        <p:spPr>
          <a:xfrm>
            <a:off x="7676963" y="1287262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31E1280-8F4C-4A0D-8533-C4913689DC0B}"/>
              </a:ext>
            </a:extLst>
          </p:cNvPr>
          <p:cNvCxnSpPr/>
          <p:nvPr/>
        </p:nvCxnSpPr>
        <p:spPr>
          <a:xfrm>
            <a:off x="7676963" y="1831021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6615E24-9BD7-4A12-81E7-E4DBB9F8F352}"/>
              </a:ext>
            </a:extLst>
          </p:cNvPr>
          <p:cNvCxnSpPr/>
          <p:nvPr/>
        </p:nvCxnSpPr>
        <p:spPr>
          <a:xfrm>
            <a:off x="7676963" y="2362941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CE0A60-80A8-4276-8802-51BC163E2EA5}"/>
              </a:ext>
            </a:extLst>
          </p:cNvPr>
          <p:cNvCxnSpPr/>
          <p:nvPr/>
        </p:nvCxnSpPr>
        <p:spPr>
          <a:xfrm>
            <a:off x="10912133" y="1361984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1D8E0A1-EF23-4386-B547-94D616669BA8}"/>
              </a:ext>
            </a:extLst>
          </p:cNvPr>
          <p:cNvCxnSpPr/>
          <p:nvPr/>
        </p:nvCxnSpPr>
        <p:spPr>
          <a:xfrm>
            <a:off x="10912133" y="1843599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59A29CA-2AC4-4785-8CC1-C7D72766EAD5}"/>
              </a:ext>
            </a:extLst>
          </p:cNvPr>
          <p:cNvCxnSpPr/>
          <p:nvPr/>
        </p:nvCxnSpPr>
        <p:spPr>
          <a:xfrm>
            <a:off x="10912133" y="2323733"/>
            <a:ext cx="1164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8FCB51-FFE5-4289-B49F-E2BB54BFA56F}"/>
              </a:ext>
            </a:extLst>
          </p:cNvPr>
          <p:cNvSpPr txBox="1"/>
          <p:nvPr/>
        </p:nvSpPr>
        <p:spPr>
          <a:xfrm>
            <a:off x="5350637" y="1199546"/>
            <a:ext cx="158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Ajustar o valor  maior para o menor.</a:t>
            </a:r>
          </a:p>
          <a:p>
            <a:r>
              <a:rPr lang="pt-BR" dirty="0"/>
              <a:t>C &gt; B &gt; A</a:t>
            </a:r>
          </a:p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ABA0A4-0A48-4CB1-B39C-227D99988D83}"/>
              </a:ext>
            </a:extLst>
          </p:cNvPr>
          <p:cNvSpPr txBox="1"/>
          <p:nvPr/>
        </p:nvSpPr>
        <p:spPr>
          <a:xfrm>
            <a:off x="7843790" y="1030269"/>
            <a:ext cx="2155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A</a:t>
            </a: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2371B1-D0DB-45AF-8295-39CBC8B7848B}"/>
              </a:ext>
            </a:extLst>
          </p:cNvPr>
          <p:cNvSpPr txBox="1"/>
          <p:nvPr/>
        </p:nvSpPr>
        <p:spPr>
          <a:xfrm>
            <a:off x="11003868" y="1094961"/>
            <a:ext cx="1164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C</a:t>
            </a:r>
            <a:endParaRPr lang="pt-BR" sz="1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308835-A925-42B1-84B5-1021CFEB44B1}"/>
              </a:ext>
            </a:extLst>
          </p:cNvPr>
          <p:cNvSpPr txBox="1"/>
          <p:nvPr/>
        </p:nvSpPr>
        <p:spPr>
          <a:xfrm>
            <a:off x="7843789" y="2105946"/>
            <a:ext cx="2155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C</a:t>
            </a:r>
            <a:endParaRPr lang="pt-BR" sz="1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830E3C9-B018-4523-A813-D269684CF963}"/>
              </a:ext>
            </a:extLst>
          </p:cNvPr>
          <p:cNvSpPr txBox="1"/>
          <p:nvPr/>
        </p:nvSpPr>
        <p:spPr>
          <a:xfrm>
            <a:off x="7843788" y="1579363"/>
            <a:ext cx="2155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B</a:t>
            </a:r>
            <a:endParaRPr lang="pt-BR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BFBBDE-CC06-4642-9945-7237CB5D19C1}"/>
              </a:ext>
            </a:extLst>
          </p:cNvPr>
          <p:cNvSpPr txBox="1"/>
          <p:nvPr/>
        </p:nvSpPr>
        <p:spPr>
          <a:xfrm>
            <a:off x="10969840" y="1575094"/>
            <a:ext cx="1164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B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197415-64BA-4417-A6BB-C46C7BC267C9}"/>
              </a:ext>
            </a:extLst>
          </p:cNvPr>
          <p:cNvSpPr txBox="1"/>
          <p:nvPr/>
        </p:nvSpPr>
        <p:spPr>
          <a:xfrm>
            <a:off x="10940438" y="2040787"/>
            <a:ext cx="1164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</a:rPr>
              <a:t>valor A</a:t>
            </a:r>
            <a:endParaRPr lang="pt-BR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BC6A4D8-48B9-48CE-832F-8724157F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" y="483416"/>
            <a:ext cx="53530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4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68EBF-2FF0-49DD-8EA6-386A41CB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18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B528B4-C741-484A-B443-690D53AE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0" y="719985"/>
            <a:ext cx="11470880" cy="58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3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6927A-6887-44AA-A4E3-587EE3E5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10" y="-416110"/>
            <a:ext cx="10515600" cy="1325563"/>
          </a:xfrm>
        </p:spPr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D75FDD-A155-4C2E-A931-450A8C0F76B6}"/>
              </a:ext>
            </a:extLst>
          </p:cNvPr>
          <p:cNvSpPr txBox="1"/>
          <p:nvPr/>
        </p:nvSpPr>
        <p:spPr>
          <a:xfrm>
            <a:off x="5335475" y="-59788"/>
            <a:ext cx="685652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Tendo como dados de entrada a altura e o sexo(Sexo=0para feminino ou Sexo=1 para masculino) de uma pessoa, calcule e mostre seu peso ideal, utilizando as seguintes fórmulas: -</a:t>
            </a:r>
            <a:r>
              <a:rPr lang="pt-B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para sexo masculino: peso ideal = (72.7 * altura) –58 </a:t>
            </a:r>
            <a:r>
              <a:rPr lang="pt-BR" sz="1600" b="0" i="0" dirty="0">
                <a:effectLst/>
                <a:latin typeface="Arial" panose="020B0604020202020204" pitchFamily="34" charset="0"/>
              </a:rPr>
              <a:t>-</a:t>
            </a:r>
            <a:r>
              <a:rPr lang="pt-B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para sexo feminino: peso ideal = (62.1 * altura) -44.7</a:t>
            </a:r>
            <a:r>
              <a:rPr lang="pt-BR" sz="1600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pt-BR" sz="16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100" dirty="0"/>
              <a:t>Resolução</a:t>
            </a:r>
          </a:p>
          <a:p>
            <a:r>
              <a:rPr lang="pt-BR" sz="2100" dirty="0"/>
              <a:t>Para sexo masculino : </a:t>
            </a:r>
          </a:p>
          <a:p>
            <a:r>
              <a:rPr lang="pt-B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peso ideal = (72.7 * altura) –58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0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 sexo. 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a altura.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calcular peso ideia para ambos sexos.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sexo masculino : </a:t>
            </a:r>
            <a:r>
              <a:rPr lang="pt-BR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peso ideal = (72.7 * altura) –58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/>
              <a:t>Para sexo feminino : </a:t>
            </a:r>
            <a:r>
              <a:rPr lang="pt-BR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peso ideal = (62.1 * altura) -44.7</a:t>
            </a:r>
            <a:endParaRPr lang="pt-BR" sz="2000" dirty="0">
              <a:latin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</a:rPr>
              <a:t>4- mostrar peso ideal para ambos sexos.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2ACDE51-6099-4122-8A64-A077A6806CD5}"/>
              </a:ext>
            </a:extLst>
          </p:cNvPr>
          <p:cNvSpPr/>
          <p:nvPr/>
        </p:nvSpPr>
        <p:spPr>
          <a:xfrm>
            <a:off x="7725049" y="2802775"/>
            <a:ext cx="2077375" cy="16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A701A70-F45C-4D0B-A6C0-3667A26853CB}"/>
              </a:ext>
            </a:extLst>
          </p:cNvPr>
          <p:cNvCxnSpPr>
            <a:cxnSpLocks/>
          </p:cNvCxnSpPr>
          <p:nvPr/>
        </p:nvCxnSpPr>
        <p:spPr>
          <a:xfrm>
            <a:off x="6542843" y="3320250"/>
            <a:ext cx="118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DDD25E4-505F-4F10-8796-9B1961092A4C}"/>
              </a:ext>
            </a:extLst>
          </p:cNvPr>
          <p:cNvCxnSpPr>
            <a:cxnSpLocks/>
          </p:cNvCxnSpPr>
          <p:nvPr/>
        </p:nvCxnSpPr>
        <p:spPr>
          <a:xfrm>
            <a:off x="6542843" y="3883980"/>
            <a:ext cx="11822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F73E76C-75A8-4B60-B7C0-A25AACB5B96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802424" y="3602874"/>
            <a:ext cx="118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E723D1-40B1-4752-874D-DB5C845EF27C}"/>
              </a:ext>
            </a:extLst>
          </p:cNvPr>
          <p:cNvSpPr txBox="1"/>
          <p:nvPr/>
        </p:nvSpPr>
        <p:spPr>
          <a:xfrm>
            <a:off x="9802424" y="3244334"/>
            <a:ext cx="137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Peso ideal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9D4599-7C83-41AC-84EF-4934AB00EC1A}"/>
              </a:ext>
            </a:extLst>
          </p:cNvPr>
          <p:cNvSpPr txBox="1"/>
          <p:nvPr/>
        </p:nvSpPr>
        <p:spPr>
          <a:xfrm>
            <a:off x="6810649" y="30481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Altura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B35182E-99D6-43FF-9066-078F5567A36A}"/>
              </a:ext>
            </a:extLst>
          </p:cNvPr>
          <p:cNvSpPr txBox="1"/>
          <p:nvPr/>
        </p:nvSpPr>
        <p:spPr>
          <a:xfrm>
            <a:off x="6810649" y="3613666"/>
            <a:ext cx="70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sexo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23424B-B701-4938-9322-FE9701A9F250}"/>
              </a:ext>
            </a:extLst>
          </p:cNvPr>
          <p:cNvSpPr txBox="1"/>
          <p:nvPr/>
        </p:nvSpPr>
        <p:spPr>
          <a:xfrm>
            <a:off x="8829368" y="1700981"/>
            <a:ext cx="284152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Para sexo feminino</a:t>
            </a:r>
          </a:p>
          <a:p>
            <a:r>
              <a:rPr lang="pt-B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peso ideal = (62.1 * altura) -44.7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F5D97A-471D-47EB-853E-F569CA6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" y="454480"/>
            <a:ext cx="5335223" cy="61150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7A6CB1-86FE-4160-868E-036D0D30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530"/>
            <a:ext cx="533522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71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6D7D3-D7E0-4787-B245-C0CFBA76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9" y="79900"/>
            <a:ext cx="11273901" cy="861134"/>
          </a:xfrm>
        </p:spPr>
        <p:txBody>
          <a:bodyPr/>
          <a:lstStyle/>
          <a:p>
            <a:pPr algn="ctr"/>
            <a:r>
              <a:rPr lang="pt-BR" dirty="0"/>
              <a:t>Programa 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D37132-9626-47C8-A608-10C065C8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23"/>
            <a:ext cx="12192000" cy="51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2B1EF-9489-403A-A715-F10CFF43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62782"/>
            <a:ext cx="10515600" cy="1325563"/>
          </a:xfrm>
        </p:spPr>
        <p:txBody>
          <a:bodyPr/>
          <a:lstStyle/>
          <a:p>
            <a:br>
              <a:rPr lang="pt-BR" dirty="0"/>
            </a:br>
            <a:r>
              <a:rPr lang="pt-BR" dirty="0" err="1"/>
              <a:t>Execícios</a:t>
            </a:r>
            <a:r>
              <a:rPr lang="pt-BR" dirty="0"/>
              <a:t> 7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483564-13BE-4FDA-9C60-5CC3D3584B21}"/>
              </a:ext>
            </a:extLst>
          </p:cNvPr>
          <p:cNvSpPr txBox="1"/>
          <p:nvPr/>
        </p:nvSpPr>
        <p:spPr>
          <a:xfrm>
            <a:off x="5335475" y="0"/>
            <a:ext cx="6856525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0" i="0" dirty="0">
                <a:effectLst/>
                <a:latin typeface="Arial" panose="020B0604020202020204" pitchFamily="34" charset="0"/>
              </a:rPr>
              <a:t>Faça a analise, o algoritmo e o código que calcule a resistência equivalente de 4resistores em série</a:t>
            </a:r>
            <a:r>
              <a:rPr lang="pt-BR" sz="2300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sz="21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100" dirty="0"/>
              <a:t>Resolução</a:t>
            </a:r>
          </a:p>
          <a:p>
            <a:r>
              <a:rPr lang="pt-BR" sz="2100" dirty="0"/>
              <a:t>Resistencia equivalente (</a:t>
            </a:r>
            <a:r>
              <a:rPr lang="pt-BR" sz="2100" dirty="0" err="1"/>
              <a:t>Req</a:t>
            </a:r>
            <a:r>
              <a:rPr lang="pt-BR" sz="2100" dirty="0"/>
              <a:t>) = quando elas estão em série o (</a:t>
            </a:r>
            <a:r>
              <a:rPr lang="pt-BR" sz="2100" dirty="0" err="1"/>
              <a:t>Rec</a:t>
            </a:r>
            <a:r>
              <a:rPr lang="pt-BR" sz="2100" dirty="0"/>
              <a:t>) é soma os resistores.</a:t>
            </a:r>
          </a:p>
          <a:p>
            <a:r>
              <a:rPr lang="pt-BR" sz="2100" dirty="0"/>
              <a:t>(</a:t>
            </a:r>
            <a:r>
              <a:rPr lang="pt-BR" sz="2100" dirty="0" err="1"/>
              <a:t>Req</a:t>
            </a:r>
            <a:r>
              <a:rPr lang="pt-BR" sz="2100" dirty="0"/>
              <a:t>) = r1 + r2 + r3 + r4.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0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a resistência 1(</a:t>
            </a:r>
            <a:r>
              <a:rPr lang="pt-BR" sz="2000" dirty="0" err="1">
                <a:latin typeface="Arial" panose="020B0604020202020204" pitchFamily="34" charset="0"/>
              </a:rPr>
              <a:t>ohns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2(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3(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4(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resistência equivalente (</a:t>
            </a:r>
            <a:r>
              <a:rPr lang="pt-BR" sz="2000" dirty="0" err="1">
                <a:latin typeface="Arial" panose="020B0604020202020204" pitchFamily="34" charset="0"/>
              </a:rPr>
              <a:t>Req</a:t>
            </a:r>
            <a:r>
              <a:rPr lang="pt-BR" sz="2000" dirty="0">
                <a:latin typeface="Arial" panose="020B0604020202020204" pitchFamily="34" charset="0"/>
              </a:rPr>
              <a:t>) = (r1 + r2 + r3 +r4 =</a:t>
            </a:r>
            <a:r>
              <a:rPr lang="pt-BR" sz="2000" dirty="0" err="1">
                <a:latin typeface="Arial" panose="020B0604020202020204" pitchFamily="34" charset="0"/>
              </a:rPr>
              <a:t>Req</a:t>
            </a:r>
            <a:r>
              <a:rPr lang="pt-BR" sz="2000" dirty="0">
                <a:latin typeface="Arial" panose="020B0604020202020204" pitchFamily="34" charset="0"/>
              </a:rPr>
              <a:t>)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mostrar a resistência equivalente.</a:t>
            </a:r>
          </a:p>
          <a:p>
            <a:r>
              <a:rPr lang="pt-BR" sz="2000" dirty="0">
                <a:latin typeface="Arial" panose="020B0604020202020204" pitchFamily="34" charset="0"/>
              </a:rPr>
              <a:t> </a:t>
            </a:r>
          </a:p>
          <a:p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470BCF0-3593-4C59-A721-537FADD3BEC1}"/>
              </a:ext>
            </a:extLst>
          </p:cNvPr>
          <p:cNvSpPr/>
          <p:nvPr/>
        </p:nvSpPr>
        <p:spPr>
          <a:xfrm>
            <a:off x="7712472" y="2669610"/>
            <a:ext cx="2077375" cy="16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A8E737C-5BF5-4C61-999A-4DE5A18DE2ED}"/>
              </a:ext>
            </a:extLst>
          </p:cNvPr>
          <p:cNvCxnSpPr/>
          <p:nvPr/>
        </p:nvCxnSpPr>
        <p:spPr>
          <a:xfrm>
            <a:off x="6229901" y="2837428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3B8C749-F313-44E6-A04F-C32801DF9EE2}"/>
              </a:ext>
            </a:extLst>
          </p:cNvPr>
          <p:cNvCxnSpPr/>
          <p:nvPr/>
        </p:nvCxnSpPr>
        <p:spPr>
          <a:xfrm>
            <a:off x="6229901" y="3268076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970A787-74C4-4613-8105-CD8FF521E7E6}"/>
              </a:ext>
            </a:extLst>
          </p:cNvPr>
          <p:cNvCxnSpPr/>
          <p:nvPr/>
        </p:nvCxnSpPr>
        <p:spPr>
          <a:xfrm>
            <a:off x="6223239" y="3745104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21DEF1F-1DD3-45B5-B3C3-03E96E062515}"/>
              </a:ext>
            </a:extLst>
          </p:cNvPr>
          <p:cNvCxnSpPr/>
          <p:nvPr/>
        </p:nvCxnSpPr>
        <p:spPr>
          <a:xfrm>
            <a:off x="6229901" y="4083376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C8DF5AD-1CD6-44A9-953E-81DFC1B2C5B3}"/>
              </a:ext>
            </a:extLst>
          </p:cNvPr>
          <p:cNvCxnSpPr>
            <a:cxnSpLocks/>
          </p:cNvCxnSpPr>
          <p:nvPr/>
        </p:nvCxnSpPr>
        <p:spPr>
          <a:xfrm>
            <a:off x="9789845" y="3591832"/>
            <a:ext cx="2248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115596-855E-4338-8621-5D763AF8B1D9}"/>
              </a:ext>
            </a:extLst>
          </p:cNvPr>
          <p:cNvSpPr txBox="1"/>
          <p:nvPr/>
        </p:nvSpPr>
        <p:spPr>
          <a:xfrm>
            <a:off x="6771439" y="2557024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A58B7E-7533-4B89-AE59-E8D13DE32F84}"/>
              </a:ext>
            </a:extLst>
          </p:cNvPr>
          <p:cNvSpPr txBox="1"/>
          <p:nvPr/>
        </p:nvSpPr>
        <p:spPr>
          <a:xfrm>
            <a:off x="6771439" y="2993961"/>
            <a:ext cx="4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B12A8B-7923-4665-9955-6CD3659C67C1}"/>
              </a:ext>
            </a:extLst>
          </p:cNvPr>
          <p:cNvSpPr txBox="1"/>
          <p:nvPr/>
        </p:nvSpPr>
        <p:spPr>
          <a:xfrm>
            <a:off x="6771439" y="3389771"/>
            <a:ext cx="4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CCA557-1F4B-4E12-BC9E-6019BF1FF8CD}"/>
              </a:ext>
            </a:extLst>
          </p:cNvPr>
          <p:cNvSpPr txBox="1"/>
          <p:nvPr/>
        </p:nvSpPr>
        <p:spPr>
          <a:xfrm>
            <a:off x="6755899" y="3799329"/>
            <a:ext cx="4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8BE3D5-199B-419E-8D09-BF8A061B131C}"/>
              </a:ext>
            </a:extLst>
          </p:cNvPr>
          <p:cNvSpPr txBox="1"/>
          <p:nvPr/>
        </p:nvSpPr>
        <p:spPr>
          <a:xfrm>
            <a:off x="9712908" y="3266168"/>
            <a:ext cx="240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Resistencia equivalente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CE59BF8-BEA6-482C-B850-E4FDC54F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96" y="493145"/>
            <a:ext cx="4542412" cy="63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6A56A-5EA3-4234-AF5D-61C4E88E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-40723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Programa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8354FC-CAF1-4282-BD71-FC062F8B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08" y="918331"/>
            <a:ext cx="11799383" cy="5323443"/>
          </a:xfrm>
        </p:spPr>
      </p:pic>
    </p:spTree>
    <p:extLst>
      <p:ext uri="{BB962C8B-B14F-4D97-AF65-F5344CB8AC3E}">
        <p14:creationId xmlns:p14="http://schemas.microsoft.com/office/powerpoint/2010/main" val="1535608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FC2DF-69CD-405A-90A7-1BFB043B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78" y="-433866"/>
            <a:ext cx="10515600" cy="1325563"/>
          </a:xfrm>
        </p:spPr>
        <p:txBody>
          <a:bodyPr/>
          <a:lstStyle/>
          <a:p>
            <a:r>
              <a:rPr lang="pt-BR" dirty="0" err="1"/>
              <a:t>Exercicio</a:t>
            </a:r>
            <a:r>
              <a:rPr lang="pt-BR" dirty="0"/>
              <a:t> 8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97D728-2C83-44E6-828C-94F0117F717D}"/>
              </a:ext>
            </a:extLst>
          </p:cNvPr>
          <p:cNvSpPr txBox="1"/>
          <p:nvPr/>
        </p:nvSpPr>
        <p:spPr>
          <a:xfrm>
            <a:off x="5335475" y="34795"/>
            <a:ext cx="6856525" cy="734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Arial" panose="020B0604020202020204" pitchFamily="34" charset="0"/>
              </a:rPr>
              <a:t>Faça a analise, o algoritmo e o código que calcule a resistência equivalente de 4 resistores em paralelo.</a:t>
            </a:r>
          </a:p>
          <a:p>
            <a:r>
              <a:rPr lang="pt-BR" sz="2100" dirty="0">
                <a:highlight>
                  <a:srgbClr val="00FF00"/>
                </a:highlight>
                <a:latin typeface="Arial" panose="020B0604020202020204" pitchFamily="34" charset="0"/>
              </a:rPr>
              <a:t>Analise</a:t>
            </a:r>
          </a:p>
          <a:p>
            <a:r>
              <a:rPr lang="pt-BR" sz="2100" dirty="0"/>
              <a:t>Resolução</a:t>
            </a:r>
          </a:p>
          <a:p>
            <a:r>
              <a:rPr lang="pt-BR" sz="2100" dirty="0"/>
              <a:t>Resistencia equivalente (</a:t>
            </a:r>
            <a:r>
              <a:rPr lang="pt-BR" sz="2100" dirty="0" err="1"/>
              <a:t>Req</a:t>
            </a:r>
            <a:r>
              <a:rPr lang="pt-BR" sz="2100" dirty="0"/>
              <a:t>) = quando elas estão em paralelo o (</a:t>
            </a:r>
            <a:r>
              <a:rPr lang="pt-BR" sz="2100" dirty="0" err="1"/>
              <a:t>Rec</a:t>
            </a:r>
            <a:r>
              <a:rPr lang="pt-BR" sz="2100" dirty="0"/>
              <a:t>) se calcula </a:t>
            </a:r>
            <a:r>
              <a:rPr lang="pt-BR" sz="2400" b="0" i="0" u="sng" dirty="0">
                <a:solidFill>
                  <a:srgbClr val="444444"/>
                </a:solidFill>
                <a:effectLst/>
                <a:latin typeface="NewsGothicMt"/>
              </a:rPr>
              <a:t>1 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=  _</a:t>
            </a:r>
            <a:r>
              <a:rPr lang="pt-BR" sz="24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 + _</a:t>
            </a:r>
            <a:r>
              <a:rPr lang="pt-BR" sz="24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 + _</a:t>
            </a:r>
            <a:r>
              <a:rPr lang="pt-BR" sz="2400" b="0" i="0" u="sng" dirty="0">
                <a:solidFill>
                  <a:srgbClr val="444444"/>
                </a:solidFill>
                <a:effectLst/>
                <a:latin typeface="NewsGothicMt"/>
              </a:rPr>
              <a:t>1_ 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+ _</a:t>
            </a:r>
            <a:r>
              <a:rPr lang="pt-BR" sz="24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br>
              <a:rPr lang="pt-BR" sz="2400" dirty="0"/>
            </a:br>
            <a:r>
              <a:rPr lang="pt-BR" sz="2400" dirty="0"/>
              <a:t>                                       </a:t>
            </a:r>
            <a:r>
              <a:rPr lang="pt-BR" sz="2400" dirty="0" err="1"/>
              <a:t>Req</a:t>
            </a:r>
            <a:r>
              <a:rPr lang="pt-BR" sz="2400" dirty="0"/>
              <a:t>    R1      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R2</a:t>
            </a:r>
            <a:r>
              <a:rPr lang="pt-BR" sz="2400" b="0" i="0" baseline="-25000" dirty="0">
                <a:solidFill>
                  <a:srgbClr val="444444"/>
                </a:solidFill>
                <a:effectLst/>
                <a:latin typeface="NewsGothicMt"/>
              </a:rPr>
              <a:t>      </a:t>
            </a:r>
            <a:r>
              <a:rPr lang="pt-BR" sz="2400" b="0" i="0" dirty="0">
                <a:solidFill>
                  <a:srgbClr val="444444"/>
                </a:solidFill>
                <a:effectLst/>
                <a:latin typeface="NewsGothicMt"/>
              </a:rPr>
              <a:t>  R3</a:t>
            </a:r>
            <a:r>
              <a:rPr lang="pt-BR" sz="2400" dirty="0"/>
              <a:t>      R4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000" dirty="0">
              <a:highlight>
                <a:srgbClr val="00FF00"/>
              </a:highlight>
              <a:latin typeface="Arial" panose="020B0604020202020204" pitchFamily="34" charset="0"/>
            </a:endParaRPr>
          </a:p>
          <a:p>
            <a:r>
              <a:rPr lang="pt-BR" sz="2000" dirty="0">
                <a:highlight>
                  <a:srgbClr val="00FF00"/>
                </a:highlight>
                <a:latin typeface="Arial" panose="020B0604020202020204" pitchFamily="34" charset="0"/>
              </a:rPr>
              <a:t>Algoritmo </a:t>
            </a:r>
          </a:p>
          <a:p>
            <a:r>
              <a:rPr lang="pt-BR" sz="2000" dirty="0">
                <a:latin typeface="Arial" panose="020B0604020202020204" pitchFamily="34" charset="0"/>
              </a:rPr>
              <a:t>1- entra com a resistência 1(</a:t>
            </a:r>
            <a:r>
              <a:rPr lang="pt-BR" sz="2000" dirty="0" err="1">
                <a:latin typeface="Arial" panose="020B0604020202020204" pitchFamily="34" charset="0"/>
              </a:rPr>
              <a:t>ohns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2-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2(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3(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entra com a </a:t>
            </a:r>
            <a:r>
              <a:rPr lang="pt-BR" sz="2000" dirty="0" err="1">
                <a:latin typeface="Arial" panose="020B0604020202020204" pitchFamily="34" charset="0"/>
              </a:rPr>
              <a:t>resistecia</a:t>
            </a:r>
            <a:r>
              <a:rPr lang="pt-BR" sz="2000" dirty="0">
                <a:latin typeface="Arial" panose="020B0604020202020204" pitchFamily="34" charset="0"/>
              </a:rPr>
              <a:t> 4(</a:t>
            </a:r>
            <a:r>
              <a:rPr lang="pt-BR" sz="2000" dirty="0" err="1">
                <a:latin typeface="Arial" panose="020B0604020202020204" pitchFamily="34" charset="0"/>
              </a:rPr>
              <a:t>onhs</a:t>
            </a:r>
            <a:r>
              <a:rPr lang="pt-BR" sz="2000" dirty="0">
                <a:latin typeface="Arial" panose="020B0604020202020204" pitchFamily="34" charset="0"/>
              </a:rPr>
              <a:t>).</a:t>
            </a:r>
          </a:p>
          <a:p>
            <a:r>
              <a:rPr lang="pt-BR" sz="2000" dirty="0">
                <a:latin typeface="Arial" panose="020B0604020202020204" pitchFamily="34" charset="0"/>
              </a:rPr>
              <a:t>3- resistência equivalente (</a:t>
            </a:r>
            <a:r>
              <a:rPr lang="pt-BR" sz="2000" dirty="0" err="1">
                <a:latin typeface="Arial" panose="020B0604020202020204" pitchFamily="34" charset="0"/>
              </a:rPr>
              <a:t>Req</a:t>
            </a:r>
            <a:r>
              <a:rPr lang="pt-BR" sz="2000" dirty="0">
                <a:latin typeface="Arial" panose="020B0604020202020204" pitchFamily="34" charset="0"/>
              </a:rPr>
              <a:t>) = </a:t>
            </a:r>
            <a:r>
              <a:rPr lang="pt-BR" sz="2000" b="0" i="0" u="sng" dirty="0">
                <a:solidFill>
                  <a:srgbClr val="444444"/>
                </a:solidFill>
                <a:effectLst/>
                <a:latin typeface="NewsGothicMt"/>
              </a:rPr>
              <a:t>1 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=  _</a:t>
            </a:r>
            <a:r>
              <a:rPr lang="pt-BR" sz="20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 + _</a:t>
            </a:r>
            <a:r>
              <a:rPr lang="pt-BR" sz="20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 + _</a:t>
            </a:r>
            <a:r>
              <a:rPr lang="pt-BR" sz="2000" b="0" i="0" u="sng" dirty="0">
                <a:solidFill>
                  <a:srgbClr val="444444"/>
                </a:solidFill>
                <a:effectLst/>
                <a:latin typeface="NewsGothicMt"/>
              </a:rPr>
              <a:t>1_ 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+ _</a:t>
            </a:r>
            <a:r>
              <a:rPr lang="pt-BR" sz="2000" b="0" i="0" u="sng" dirty="0">
                <a:solidFill>
                  <a:srgbClr val="444444"/>
                </a:solidFill>
                <a:effectLst/>
                <a:latin typeface="NewsGothicMt"/>
              </a:rPr>
              <a:t>1_</a:t>
            </a:r>
            <a:br>
              <a:rPr lang="pt-BR" sz="2000" dirty="0"/>
            </a:br>
            <a:r>
              <a:rPr lang="pt-BR" sz="2000" dirty="0"/>
              <a:t>                                                                  </a:t>
            </a:r>
            <a:r>
              <a:rPr lang="pt-BR" sz="2000" dirty="0" err="1"/>
              <a:t>Req</a:t>
            </a:r>
            <a:r>
              <a:rPr lang="pt-BR" sz="2000" dirty="0"/>
              <a:t>    R1      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R2</a:t>
            </a:r>
            <a:r>
              <a:rPr lang="pt-BR" sz="2000" b="0" i="0" baseline="-25000" dirty="0">
                <a:solidFill>
                  <a:srgbClr val="444444"/>
                </a:solidFill>
                <a:effectLst/>
                <a:latin typeface="NewsGothicMt"/>
              </a:rPr>
              <a:t>      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NewsGothicMt"/>
              </a:rPr>
              <a:t>  R3</a:t>
            </a:r>
            <a:r>
              <a:rPr lang="pt-BR" sz="2000" dirty="0"/>
              <a:t>      R4</a:t>
            </a:r>
          </a:p>
          <a:p>
            <a:r>
              <a:rPr lang="pt-BR" sz="2000" dirty="0">
                <a:latin typeface="Arial" panose="020B0604020202020204" pitchFamily="34" charset="0"/>
              </a:rPr>
              <a:t>4- mostrar a resistência equivalente.</a:t>
            </a:r>
          </a:p>
          <a:p>
            <a:r>
              <a:rPr lang="pt-BR" sz="2000" dirty="0">
                <a:latin typeface="Arial" panose="020B0604020202020204" pitchFamily="34" charset="0"/>
              </a:rPr>
              <a:t> </a:t>
            </a:r>
          </a:p>
          <a:p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75C94D-4251-4350-BF98-7111F7849D98}"/>
              </a:ext>
            </a:extLst>
          </p:cNvPr>
          <p:cNvSpPr/>
          <p:nvPr/>
        </p:nvSpPr>
        <p:spPr>
          <a:xfrm>
            <a:off x="7455020" y="2550599"/>
            <a:ext cx="2077375" cy="145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8CC89A-B149-4279-A67B-85BF842E54D6}"/>
              </a:ext>
            </a:extLst>
          </p:cNvPr>
          <p:cNvSpPr txBox="1"/>
          <p:nvPr/>
        </p:nvSpPr>
        <p:spPr>
          <a:xfrm>
            <a:off x="6505109" y="2528241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1A1BF5A-195C-4FEF-8F86-1E5E9DBB7CDC}"/>
              </a:ext>
            </a:extLst>
          </p:cNvPr>
          <p:cNvCxnSpPr/>
          <p:nvPr/>
        </p:nvCxnSpPr>
        <p:spPr>
          <a:xfrm>
            <a:off x="5954694" y="2793040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BE51BF-0DF2-4F8B-9392-1C5B5CB4EE31}"/>
              </a:ext>
            </a:extLst>
          </p:cNvPr>
          <p:cNvCxnSpPr/>
          <p:nvPr/>
        </p:nvCxnSpPr>
        <p:spPr>
          <a:xfrm>
            <a:off x="5948032" y="3796242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E4B7469-8576-4F3F-B627-DF98CFB89AC7}"/>
              </a:ext>
            </a:extLst>
          </p:cNvPr>
          <p:cNvCxnSpPr/>
          <p:nvPr/>
        </p:nvCxnSpPr>
        <p:spPr>
          <a:xfrm>
            <a:off x="5954694" y="3447028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9C6A2CF-13F9-4BB3-B0D9-EB3AAE79A8C4}"/>
              </a:ext>
            </a:extLst>
          </p:cNvPr>
          <p:cNvCxnSpPr/>
          <p:nvPr/>
        </p:nvCxnSpPr>
        <p:spPr>
          <a:xfrm>
            <a:off x="5954694" y="3106717"/>
            <a:ext cx="150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FCA150-CD3A-428E-88BD-CABD90AF9BF7}"/>
              </a:ext>
            </a:extLst>
          </p:cNvPr>
          <p:cNvSpPr txBox="1"/>
          <p:nvPr/>
        </p:nvSpPr>
        <p:spPr>
          <a:xfrm>
            <a:off x="6505109" y="2850816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1FB7F7-B731-45F7-9C8E-C7ADE5192336}"/>
              </a:ext>
            </a:extLst>
          </p:cNvPr>
          <p:cNvSpPr txBox="1"/>
          <p:nvPr/>
        </p:nvSpPr>
        <p:spPr>
          <a:xfrm>
            <a:off x="6505109" y="3164492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6FCE78-2317-42C8-82BA-AEC174C60835}"/>
              </a:ext>
            </a:extLst>
          </p:cNvPr>
          <p:cNvSpPr txBox="1"/>
          <p:nvPr/>
        </p:nvSpPr>
        <p:spPr>
          <a:xfrm>
            <a:off x="6505109" y="3520365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052CD87-E6CB-409E-9128-D6D07EFAFCC4}"/>
              </a:ext>
            </a:extLst>
          </p:cNvPr>
          <p:cNvSpPr txBox="1"/>
          <p:nvPr/>
        </p:nvSpPr>
        <p:spPr>
          <a:xfrm>
            <a:off x="9443618" y="2850816"/>
            <a:ext cx="265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Resistencia equivalente 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0FAC62BD-A88D-4AE4-B563-333FFDA38364}"/>
              </a:ext>
            </a:extLst>
          </p:cNvPr>
          <p:cNvCxnSpPr>
            <a:cxnSpLocks/>
          </p:cNvCxnSpPr>
          <p:nvPr/>
        </p:nvCxnSpPr>
        <p:spPr>
          <a:xfrm>
            <a:off x="9532395" y="3186050"/>
            <a:ext cx="2248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016D9B2B-0285-498A-B8D5-CAEF5EAB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486444"/>
            <a:ext cx="4605287" cy="63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724DA-F316-45D5-8200-36B1F73E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Tipos de variável</a:t>
            </a:r>
            <a:endParaRPr lang="pt-BR" dirty="0"/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E8AB5696-1A6C-4154-89E3-3964B7638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75" y="1690688"/>
            <a:ext cx="8033438" cy="4271962"/>
          </a:xfrm>
        </p:spPr>
      </p:pic>
    </p:spTree>
    <p:extLst>
      <p:ext uri="{BB962C8B-B14F-4D97-AF65-F5344CB8AC3E}">
        <p14:creationId xmlns:p14="http://schemas.microsoft.com/office/powerpoint/2010/main" val="2663342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B0CA9-D395-4AAC-AB33-B926315B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10" y="-433866"/>
            <a:ext cx="10515600" cy="1325563"/>
          </a:xfrm>
        </p:spPr>
        <p:txBody>
          <a:bodyPr/>
          <a:lstStyle/>
          <a:p>
            <a:r>
              <a:rPr lang="pt-BR" dirty="0"/>
              <a:t>Programa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3CB95-2413-4F24-BD97-66A52249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663"/>
            <a:ext cx="12192000" cy="52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3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FAD45-4AB8-4491-8B0E-55C5D4F7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370184"/>
            <a:ext cx="10515600" cy="1325563"/>
          </a:xfrm>
        </p:spPr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Palavras reservadas da linguagem C</a:t>
            </a:r>
            <a:endParaRPr lang="pt-BR" dirty="0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55A32080-1D3B-4997-B319-4763E9430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96" y="1808946"/>
            <a:ext cx="7232007" cy="4016088"/>
          </a:xfrm>
        </p:spPr>
      </p:pic>
    </p:spTree>
    <p:extLst>
      <p:ext uri="{BB962C8B-B14F-4D97-AF65-F5344CB8AC3E}">
        <p14:creationId xmlns:p14="http://schemas.microsoft.com/office/powerpoint/2010/main" val="376468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107A6-2104-4D38-93BE-0CCAC025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Nomes de Variáveis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1A8BF-23EE-4709-B71D-DC9F82090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0" y="146164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a)Nenhuma variável deve possuir palavras reservadas da linguagem C (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interrupt</a:t>
            </a:r>
            <a:r>
              <a:rPr lang="pt-BR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true</a:t>
            </a:r>
            <a:r>
              <a:rPr lang="pt-BR" b="0" i="0" dirty="0">
                <a:effectLst/>
                <a:latin typeface="Arial" panose="020B0604020202020204" pitchFamily="34" charset="0"/>
              </a:rPr>
              <a:t>, false)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b)O nome da variável não deve iniciar com um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underscore</a:t>
            </a:r>
            <a:r>
              <a:rPr lang="pt-BR" b="0" i="0" dirty="0">
                <a:effectLst/>
                <a:latin typeface="Arial" panose="020B0604020202020204" pitchFamily="34" charset="0"/>
              </a:rPr>
              <a:t>(_);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c)Seu nome não pode ser maior que 31 caracteres;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d)Não pode conter letra maiúsculas em seu nome;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e)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Underscores</a:t>
            </a:r>
            <a:r>
              <a:rPr lang="pt-BR" b="0" i="0" dirty="0">
                <a:effectLst/>
                <a:latin typeface="Arial" panose="020B0604020202020204" pitchFamily="34" charset="0"/>
              </a:rPr>
              <a:t> devem ser utilizados para separar palavras no nome da variável;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f)O nome da variável deve descrever claramente seu propósito;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g)Variáveis globais devem começar com a letra ‘g’. Por exemplo,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g_calcula_soma</a:t>
            </a:r>
            <a:r>
              <a:rPr lang="pt-BR" b="0" i="0" dirty="0">
                <a:effectLst/>
                <a:latin typeface="Arial" panose="020B0604020202020204" pitchFamily="34" charset="0"/>
              </a:rPr>
              <a:t>;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 h)O nome de variáveis ponteiro deve começar com a letra ‘p’. Por exemplo,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p_recebe_dados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i)Variáveis que armazenam valores booleanos, devem começar com a letra ‘b’. Por 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exemplo,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b_retorno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 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j)Todas as variáveis devem ser inicializadas antes de serem utilizadas.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942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6C9AD-99D2-4FFD-8B19-93F72654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Caracteres de formação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420A541-0D28-40FD-9AEC-7A483769E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862" y="2005013"/>
            <a:ext cx="7058275" cy="4351338"/>
          </a:xfrm>
        </p:spPr>
      </p:pic>
    </p:spTree>
    <p:extLst>
      <p:ext uri="{BB962C8B-B14F-4D97-AF65-F5344CB8AC3E}">
        <p14:creationId xmlns:p14="http://schemas.microsoft.com/office/powerpoint/2010/main" val="2158997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2228</Words>
  <Application>Microsoft Office PowerPoint</Application>
  <PresentationFormat>Widescreen</PresentationFormat>
  <Paragraphs>429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7" baseType="lpstr">
      <vt:lpstr>Arial</vt:lpstr>
      <vt:lpstr>Arial</vt:lpstr>
      <vt:lpstr>Calibri</vt:lpstr>
      <vt:lpstr>Calibri Light</vt:lpstr>
      <vt:lpstr>Courier New</vt:lpstr>
      <vt:lpstr>NewsGothicMt</vt:lpstr>
      <vt:lpstr>Tema do Office</vt:lpstr>
      <vt:lpstr>Estrutura básica</vt:lpstr>
      <vt:lpstr>Dicas </vt:lpstr>
      <vt:lpstr>Diretivas para o processador -Bibliotecas</vt:lpstr>
      <vt:lpstr>Declarações -constantes</vt:lpstr>
      <vt:lpstr>Declarações -variáveis</vt:lpstr>
      <vt:lpstr>Tipos de variável</vt:lpstr>
      <vt:lpstr>Palavras reservadas da linguagem C</vt:lpstr>
      <vt:lpstr>Nomes de Variáveis</vt:lpstr>
      <vt:lpstr>Caracteres de formação </vt:lpstr>
      <vt:lpstr>Apresentação do PowerPoint</vt:lpstr>
      <vt:lpstr>Apresentação do PowerPoint</vt:lpstr>
      <vt:lpstr>EXEMPLO 2  Desenvolva o programa para converter um velocidade em m/s em km/h.</vt:lpstr>
      <vt:lpstr>Programa </vt:lpstr>
      <vt:lpstr>EXEMPLO 3 </vt:lpstr>
      <vt:lpstr>Programção  </vt:lpstr>
      <vt:lpstr>EXEMPLO 4 </vt:lpstr>
      <vt:lpstr>Programa </vt:lpstr>
      <vt:lpstr>EXEMPLO 5 </vt:lpstr>
      <vt:lpstr>Programação </vt:lpstr>
      <vt:lpstr>EXEMPLO 6 </vt:lpstr>
      <vt:lpstr>Programa </vt:lpstr>
      <vt:lpstr>EXEMPLO 7 </vt:lpstr>
      <vt:lpstr>Programa </vt:lpstr>
      <vt:lpstr>EXEMPLO 8 </vt:lpstr>
      <vt:lpstr>Programa </vt:lpstr>
      <vt:lpstr>EXEMPLO 9</vt:lpstr>
      <vt:lpstr>Programa </vt:lpstr>
      <vt:lpstr>EXEMPLO 10</vt:lpstr>
      <vt:lpstr>programa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Programa </vt:lpstr>
      <vt:lpstr>Apresentação do PowerPoint</vt:lpstr>
      <vt:lpstr>Apresentação do PowerPoint</vt:lpstr>
      <vt:lpstr>Programa </vt:lpstr>
      <vt:lpstr>Apresentação do PowerPoint</vt:lpstr>
      <vt:lpstr>Decisão múltipla </vt:lpstr>
      <vt:lpstr>Programa de decisão composta e  múltipla </vt:lpstr>
      <vt:lpstr>Exemplo 1  </vt:lpstr>
      <vt:lpstr>Programação </vt:lpstr>
      <vt:lpstr>Apresentação do PowerPoint</vt:lpstr>
      <vt:lpstr>FLUXOGRAMA </vt:lpstr>
      <vt:lpstr>EXEMPLO CALCULADORA DE + E -</vt:lpstr>
      <vt:lpstr>Equação  </vt:lpstr>
      <vt:lpstr>Exercício 1A</vt:lpstr>
      <vt:lpstr>Exercicio 1b</vt:lpstr>
      <vt:lpstr>Exercicio 3  </vt:lpstr>
      <vt:lpstr>Programa</vt:lpstr>
      <vt:lpstr>Exercicio 4 </vt:lpstr>
      <vt:lpstr>Programa </vt:lpstr>
      <vt:lpstr>Exercício 5</vt:lpstr>
      <vt:lpstr>Programa 5</vt:lpstr>
      <vt:lpstr> Execícios 7 </vt:lpstr>
      <vt:lpstr>Programa </vt:lpstr>
      <vt:lpstr>Exercicio 8 </vt:lpstr>
      <vt:lpstr>Programa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 básica</dc:title>
  <dc:creator>DANILLO GABRIEL PEREIRA SANTOS</dc:creator>
  <cp:lastModifiedBy>DANILLO GABRIEL PEREIRA SANTOS</cp:lastModifiedBy>
  <cp:revision>13</cp:revision>
  <dcterms:created xsi:type="dcterms:W3CDTF">2021-02-22T22:39:03Z</dcterms:created>
  <dcterms:modified xsi:type="dcterms:W3CDTF">2021-03-31T00:30:05Z</dcterms:modified>
</cp:coreProperties>
</file>